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6" r:id="rId4"/>
    <p:sldId id="268" r:id="rId5"/>
    <p:sldId id="275" r:id="rId6"/>
    <p:sldId id="289" r:id="rId7"/>
    <p:sldId id="274" r:id="rId8"/>
    <p:sldId id="276" r:id="rId9"/>
    <p:sldId id="270" r:id="rId10"/>
    <p:sldId id="278" r:id="rId11"/>
    <p:sldId id="279" r:id="rId12"/>
    <p:sldId id="280" r:id="rId13"/>
    <p:sldId id="284" r:id="rId14"/>
    <p:sldId id="281" r:id="rId15"/>
    <p:sldId id="282" r:id="rId16"/>
    <p:sldId id="283" r:id="rId17"/>
    <p:sldId id="285" r:id="rId18"/>
    <p:sldId id="287" r:id="rId19"/>
    <p:sldId id="286" r:id="rId20"/>
    <p:sldId id="288" r:id="rId21"/>
    <p:sldId id="290" r:id="rId22"/>
    <p:sldId id="292" r:id="rId23"/>
    <p:sldId id="291" r:id="rId24"/>
    <p:sldId id="293" r:id="rId25"/>
    <p:sldId id="295" r:id="rId26"/>
    <p:sldId id="297" r:id="rId27"/>
    <p:sldId id="294" r:id="rId28"/>
    <p:sldId id="296" r:id="rId29"/>
    <p:sldId id="298" r:id="rId30"/>
    <p:sldId id="299" r:id="rId31"/>
    <p:sldId id="300" r:id="rId32"/>
    <p:sldId id="302" r:id="rId33"/>
    <p:sldId id="303" r:id="rId34"/>
    <p:sldId id="304" r:id="rId35"/>
    <p:sldId id="301" r:id="rId36"/>
    <p:sldId id="305" r:id="rId37"/>
    <p:sldId id="311" r:id="rId38"/>
    <p:sldId id="306" r:id="rId39"/>
    <p:sldId id="307" r:id="rId40"/>
    <p:sldId id="308" r:id="rId41"/>
    <p:sldId id="309" r:id="rId42"/>
    <p:sldId id="26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9"/>
    <a:srgbClr val="D3B979"/>
    <a:srgbClr val="D2C121"/>
    <a:srgbClr val="D2B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3" d="100"/>
          <a:sy n="103" d="100"/>
        </p:scale>
        <p:origin x="-1218"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81000" y="5807075"/>
            <a:ext cx="2133600" cy="365125"/>
          </a:xfrm>
        </p:spPr>
        <p:txBody>
          <a:bodyPr/>
          <a:lstStyle/>
          <a:p>
            <a:endParaRPr lang="en-US" dirty="0"/>
          </a:p>
        </p:txBody>
      </p:sp>
      <p:sp>
        <p:nvSpPr>
          <p:cNvPr id="5" name="Footer Placeholder 4"/>
          <p:cNvSpPr>
            <a:spLocks noGrp="1"/>
          </p:cNvSpPr>
          <p:nvPr>
            <p:ph type="ftr" sz="quarter" idx="11"/>
          </p:nvPr>
        </p:nvSpPr>
        <p:spPr>
          <a:xfrm>
            <a:off x="3124200" y="5807075"/>
            <a:ext cx="2895600" cy="365125"/>
          </a:xfrm>
        </p:spPr>
        <p:txBody>
          <a:bodyPr/>
          <a:lstStyle/>
          <a:p>
            <a:endParaRPr lang="en-US" dirty="0"/>
          </a:p>
        </p:txBody>
      </p:sp>
      <p:sp>
        <p:nvSpPr>
          <p:cNvPr id="6"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2917372"/>
            <a:ext cx="7391400" cy="1023257"/>
          </a:xfrm>
          <a:prstGeom prst="rect">
            <a:avLst/>
          </a:prstGeom>
        </p:spPr>
      </p:pic>
    </p:spTree>
    <p:extLst>
      <p:ext uri="{BB962C8B-B14F-4D97-AF65-F5344CB8AC3E}">
        <p14:creationId xmlns:p14="http://schemas.microsoft.com/office/powerpoint/2010/main" val="17374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381000" y="5807075"/>
            <a:ext cx="2133600" cy="365125"/>
          </a:xfrm>
        </p:spPr>
        <p:txBody>
          <a:bodyPr/>
          <a:lstStyle/>
          <a:p>
            <a:endParaRPr lang="en-US" dirty="0"/>
          </a:p>
        </p:txBody>
      </p:sp>
      <p:sp>
        <p:nvSpPr>
          <p:cNvPr id="11" name="Footer Placeholder 4"/>
          <p:cNvSpPr>
            <a:spLocks noGrp="1"/>
          </p:cNvSpPr>
          <p:nvPr>
            <p:ph type="ftr" sz="quarter" idx="11"/>
          </p:nvPr>
        </p:nvSpPr>
        <p:spPr>
          <a:xfrm>
            <a:off x="3124200" y="5807075"/>
            <a:ext cx="2895600" cy="365125"/>
          </a:xfrm>
        </p:spPr>
        <p:txBody>
          <a:bodyPr/>
          <a:lstStyle/>
          <a:p>
            <a:endParaRPr lang="en-US" dirty="0"/>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381000" y="5807075"/>
            <a:ext cx="2133600" cy="365125"/>
          </a:xfrm>
        </p:spPr>
        <p:txBody>
          <a:bodyPr/>
          <a:lstStyle/>
          <a:p>
            <a:endParaRPr lang="en-US" dirty="0"/>
          </a:p>
        </p:txBody>
      </p:sp>
      <p:sp>
        <p:nvSpPr>
          <p:cNvPr id="11" name="Footer Placeholder 4"/>
          <p:cNvSpPr>
            <a:spLocks noGrp="1"/>
          </p:cNvSpPr>
          <p:nvPr>
            <p:ph type="ftr" sz="quarter" idx="11"/>
          </p:nvPr>
        </p:nvSpPr>
        <p:spPr>
          <a:xfrm>
            <a:off x="3124200" y="5807075"/>
            <a:ext cx="2895600" cy="365125"/>
          </a:xfrm>
        </p:spPr>
        <p:txBody>
          <a:bodyPr/>
          <a:lstStyle/>
          <a:p>
            <a:endParaRPr lang="en-US" dirty="0"/>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381000" y="5807075"/>
            <a:ext cx="2133600" cy="365125"/>
          </a:xfrm>
        </p:spPr>
        <p:txBody>
          <a:bodyPr/>
          <a:lstStyle/>
          <a:p>
            <a:endParaRPr lang="en-US" dirty="0"/>
          </a:p>
        </p:txBody>
      </p:sp>
      <p:sp>
        <p:nvSpPr>
          <p:cNvPr id="7" name="Footer Placeholder 4"/>
          <p:cNvSpPr>
            <a:spLocks noGrp="1"/>
          </p:cNvSpPr>
          <p:nvPr>
            <p:ph type="ftr" sz="quarter" idx="11"/>
          </p:nvPr>
        </p:nvSpPr>
        <p:spPr>
          <a:xfrm>
            <a:off x="3124200" y="5807075"/>
            <a:ext cx="2895600" cy="365125"/>
          </a:xfrm>
        </p:spPr>
        <p:txBody>
          <a:bodyPr/>
          <a:lstStyle/>
          <a:p>
            <a:endParaRPr lang="en-US" dirty="0"/>
          </a:p>
        </p:txBody>
      </p:sp>
      <p:sp>
        <p:nvSpPr>
          <p:cNvPr id="8"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81000" y="5807075"/>
            <a:ext cx="2133600" cy="365125"/>
          </a:xfrm>
        </p:spPr>
        <p:txBody>
          <a:bodyPr/>
          <a:lstStyle/>
          <a:p>
            <a:endParaRPr lang="en-US" dirty="0"/>
          </a:p>
        </p:txBody>
      </p:sp>
      <p:sp>
        <p:nvSpPr>
          <p:cNvPr id="6" name="Footer Placeholder 4"/>
          <p:cNvSpPr>
            <a:spLocks noGrp="1"/>
          </p:cNvSpPr>
          <p:nvPr>
            <p:ph type="ftr" sz="quarter" idx="11"/>
          </p:nvPr>
        </p:nvSpPr>
        <p:spPr>
          <a:xfrm>
            <a:off x="3124200" y="5807075"/>
            <a:ext cx="2895600" cy="365125"/>
          </a:xfrm>
        </p:spPr>
        <p:txBody>
          <a:bodyPr/>
          <a:lstStyle/>
          <a:p>
            <a:endParaRPr lang="en-US" dirty="0"/>
          </a:p>
        </p:txBody>
      </p:sp>
      <p:sp>
        <p:nvSpPr>
          <p:cNvPr id="7"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ADDE-98E8-4149-84E6-9A28F99CE161}" type="datetimeFigureOut">
              <a:rPr lang="en-US" smtClean="0"/>
              <a:pPr/>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9144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CCS Signature - Revers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6351379"/>
            <a:ext cx="2581774" cy="3542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notify@[SHORTDOMAIN"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prepare@uccs.edu"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6200" y="228600"/>
            <a:ext cx="8839200" cy="4876800"/>
          </a:xfrm>
        </p:spPr>
        <p:txBody>
          <a:bodyPr rtlCol="0">
            <a:normAutofit/>
          </a:bodyPr>
          <a:lstStyle/>
          <a:p>
            <a:pPr fontAlgn="auto">
              <a:spcBef>
                <a:spcPts val="0"/>
              </a:spcBef>
              <a:spcAft>
                <a:spcPts val="0"/>
              </a:spcAft>
              <a:defRPr/>
            </a:pPr>
            <a:r>
              <a:rPr lang="en-US" sz="3600" kern="0" dirty="0" smtClean="0">
                <a:solidFill>
                  <a:sysClr val="windowText" lastClr="000000"/>
                </a:solidFill>
              </a:rPr>
              <a:t/>
            </a:r>
            <a:br>
              <a:rPr lang="en-US" sz="3600" kern="0" dirty="0" smtClean="0">
                <a:solidFill>
                  <a:sysClr val="windowText" lastClr="000000"/>
                </a:solidFill>
              </a:rPr>
            </a:br>
            <a:r>
              <a:rPr lang="en-US" sz="3600" b="1" kern="0" dirty="0" smtClean="0">
                <a:solidFill>
                  <a:sysClr val="windowText" lastClr="000000"/>
                </a:solidFill>
              </a:rPr>
              <a:t>Continuity of Operations </a:t>
            </a:r>
            <a:r>
              <a:rPr lang="en-US" sz="3600" b="1" kern="0" dirty="0" smtClean="0">
                <a:solidFill>
                  <a:sysClr val="windowText" lastClr="000000"/>
                </a:solidFill>
              </a:rPr>
              <a:t>Plan</a:t>
            </a:r>
            <a:r>
              <a:rPr lang="en-US" sz="3600" b="1" kern="0" dirty="0" smtClean="0">
                <a:solidFill>
                  <a:sysClr val="windowText" lastClr="000000"/>
                </a:solidFill>
              </a:rPr>
              <a:t>ning</a:t>
            </a:r>
            <a:br>
              <a:rPr lang="en-US" sz="3600" b="1" kern="0" dirty="0" smtClean="0">
                <a:solidFill>
                  <a:sysClr val="windowText" lastClr="000000"/>
                </a:solidFill>
              </a:rPr>
            </a:br>
            <a:r>
              <a:rPr lang="en-US" sz="3600" b="1" kern="0" dirty="0" smtClean="0">
                <a:solidFill>
                  <a:sysClr val="windowText" lastClr="000000"/>
                </a:solidFill>
              </a:rPr>
              <a:t>(COOP)</a:t>
            </a:r>
            <a:endParaRPr lang="en-US" sz="3600" b="1" kern="0" dirty="0" smtClean="0">
              <a:solidFill>
                <a:sysClr val="windowText" lastClr="000000"/>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2147888"/>
            <a:ext cx="57435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914400"/>
            <a:ext cx="8229600" cy="646331"/>
          </a:xfrm>
          <a:prstGeom prst="rect">
            <a:avLst/>
          </a:prstGeom>
          <a:noFill/>
          <a:ln w="3175">
            <a:solidFill>
              <a:schemeClr val="tx1"/>
            </a:solidFill>
          </a:ln>
        </p:spPr>
        <p:txBody>
          <a:bodyPr wrap="square" rtlCol="0">
            <a:spAutoFit/>
          </a:bodyPr>
          <a:lstStyle/>
          <a:p>
            <a:r>
              <a:rPr lang="en-US" b="1" dirty="0" smtClean="0">
                <a:solidFill>
                  <a:schemeClr val="tx2">
                    <a:lumMod val="60000"/>
                    <a:lumOff val="40000"/>
                  </a:schemeClr>
                </a:solidFill>
              </a:rPr>
              <a:t>When you add a team you are asked to also provide a description of that team’s purpose</a:t>
            </a:r>
          </a:p>
        </p:txBody>
      </p:sp>
    </p:spTree>
    <p:extLst>
      <p:ext uri="{BB962C8B-B14F-4D97-AF65-F5344CB8AC3E}">
        <p14:creationId xmlns:p14="http://schemas.microsoft.com/office/powerpoint/2010/main" val="2743039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14400"/>
            <a:ext cx="51339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7200"/>
            <a:ext cx="1495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762000"/>
            <a:ext cx="2971800" cy="2031325"/>
          </a:xfrm>
          <a:prstGeom prst="rect">
            <a:avLst/>
          </a:prstGeom>
          <a:noFill/>
          <a:ln w="3175">
            <a:solidFill>
              <a:schemeClr val="tx1"/>
            </a:solidFill>
          </a:ln>
        </p:spPr>
        <p:txBody>
          <a:bodyPr wrap="square" rtlCol="0">
            <a:spAutoFit/>
          </a:bodyPr>
          <a:lstStyle/>
          <a:p>
            <a:r>
              <a:rPr lang="en-US" b="1" dirty="0" smtClean="0">
                <a:solidFill>
                  <a:schemeClr val="tx2">
                    <a:lumMod val="60000"/>
                    <a:lumOff val="40000"/>
                  </a:schemeClr>
                </a:solidFill>
              </a:rPr>
              <a:t>Once you have teams in place, then you can start to assign members to that team – </a:t>
            </a:r>
            <a:r>
              <a:rPr lang="en-US" b="1" dirty="0" smtClean="0">
                <a:solidFill>
                  <a:srgbClr val="FF0000"/>
                </a:solidFill>
              </a:rPr>
              <a:t>reminder – a person has to be in your contact list in order to be placed on a team</a:t>
            </a:r>
            <a:endParaRPr lang="en-US" b="1" dirty="0" smtClean="0">
              <a:solidFill>
                <a:schemeClr val="tx2">
                  <a:lumMod val="60000"/>
                  <a:lumOff val="40000"/>
                </a:schemeClr>
              </a:solidFill>
            </a:endParaRPr>
          </a:p>
        </p:txBody>
      </p:sp>
      <p:sp>
        <p:nvSpPr>
          <p:cNvPr id="5" name="TextBox 4"/>
          <p:cNvSpPr txBox="1"/>
          <p:nvPr/>
        </p:nvSpPr>
        <p:spPr>
          <a:xfrm>
            <a:off x="609600" y="3387003"/>
            <a:ext cx="2971800" cy="923330"/>
          </a:xfrm>
          <a:prstGeom prst="rect">
            <a:avLst/>
          </a:prstGeom>
          <a:noFill/>
          <a:ln w="3175">
            <a:solidFill>
              <a:schemeClr val="tx1"/>
            </a:solidFill>
          </a:ln>
        </p:spPr>
        <p:txBody>
          <a:bodyPr wrap="square" rtlCol="0">
            <a:spAutoFit/>
          </a:bodyPr>
          <a:lstStyle/>
          <a:p>
            <a:r>
              <a:rPr lang="en-US" b="1" dirty="0" smtClean="0">
                <a:solidFill>
                  <a:schemeClr val="tx2">
                    <a:lumMod val="60000"/>
                    <a:lumOff val="40000"/>
                  </a:schemeClr>
                </a:solidFill>
              </a:rPr>
              <a:t>To add the person to a team – click on their name</a:t>
            </a:r>
          </a:p>
        </p:txBody>
      </p:sp>
    </p:spTree>
    <p:extLst>
      <p:ext uri="{BB962C8B-B14F-4D97-AF65-F5344CB8AC3E}">
        <p14:creationId xmlns:p14="http://schemas.microsoft.com/office/powerpoint/2010/main" val="3153593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45" y="2286000"/>
            <a:ext cx="85344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04800"/>
            <a:ext cx="8153400" cy="1754326"/>
          </a:xfrm>
          <a:prstGeom prst="rect">
            <a:avLst/>
          </a:prstGeom>
          <a:noFill/>
          <a:ln w="3175">
            <a:solidFill>
              <a:schemeClr val="tx1"/>
            </a:solidFill>
          </a:ln>
        </p:spPr>
        <p:txBody>
          <a:bodyPr wrap="square" rtlCol="0">
            <a:spAutoFit/>
          </a:bodyPr>
          <a:lstStyle/>
          <a:p>
            <a:r>
              <a:rPr lang="en-US" b="1" dirty="0" smtClean="0">
                <a:solidFill>
                  <a:schemeClr val="tx2">
                    <a:lumMod val="60000"/>
                    <a:lumOff val="40000"/>
                  </a:schemeClr>
                </a:solidFill>
              </a:rPr>
              <a:t>A screen will pop-up – </a:t>
            </a:r>
          </a:p>
          <a:p>
            <a:pPr marL="285750" indent="-285750">
              <a:buFont typeface="Wingdings" pitchFamily="2" charset="2"/>
              <a:buChar char="q"/>
            </a:pPr>
            <a:r>
              <a:rPr lang="en-US" b="1" dirty="0" smtClean="0">
                <a:solidFill>
                  <a:schemeClr val="tx2">
                    <a:lumMod val="60000"/>
                    <a:lumOff val="40000"/>
                  </a:schemeClr>
                </a:solidFill>
              </a:rPr>
              <a:t>Select the team you want this person on</a:t>
            </a:r>
            <a:endParaRPr lang="en-US" b="1" dirty="0">
              <a:solidFill>
                <a:schemeClr val="tx2">
                  <a:lumMod val="60000"/>
                  <a:lumOff val="40000"/>
                </a:schemeClr>
              </a:solidFill>
            </a:endParaRPr>
          </a:p>
          <a:p>
            <a:pPr marL="285750" indent="-285750">
              <a:buFont typeface="Wingdings" pitchFamily="2" charset="2"/>
              <a:buChar char="q"/>
            </a:pPr>
            <a:r>
              <a:rPr lang="en-US" b="1" dirty="0" smtClean="0">
                <a:solidFill>
                  <a:schemeClr val="tx2">
                    <a:lumMod val="60000"/>
                    <a:lumOff val="40000"/>
                  </a:schemeClr>
                </a:solidFill>
              </a:rPr>
              <a:t>If it is the relocation/support/planning team – then roles will be listed and you can simply check the box</a:t>
            </a:r>
          </a:p>
          <a:p>
            <a:pPr marL="285750" indent="-285750">
              <a:buFont typeface="Wingdings" pitchFamily="2" charset="2"/>
              <a:buChar char="q"/>
            </a:pPr>
            <a:r>
              <a:rPr lang="en-US" b="1" dirty="0" smtClean="0">
                <a:solidFill>
                  <a:schemeClr val="tx2">
                    <a:lumMod val="60000"/>
                    <a:lumOff val="40000"/>
                  </a:schemeClr>
                </a:solidFill>
              </a:rPr>
              <a:t>Otherwise you will need to type in the person’s role/responsibility on this team – this should be in bullet format (see next slide)</a:t>
            </a:r>
          </a:p>
        </p:txBody>
      </p:sp>
      <p:cxnSp>
        <p:nvCxnSpPr>
          <p:cNvPr id="6" name="Straight Arrow Connector 5"/>
          <p:cNvCxnSpPr/>
          <p:nvPr/>
        </p:nvCxnSpPr>
        <p:spPr>
          <a:xfrm>
            <a:off x="4533900" y="1295400"/>
            <a:ext cx="3467100" cy="1752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2667000" y="2059126"/>
            <a:ext cx="228600" cy="31986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urved Connector 10"/>
          <p:cNvCxnSpPr/>
          <p:nvPr/>
        </p:nvCxnSpPr>
        <p:spPr>
          <a:xfrm>
            <a:off x="685800" y="828963"/>
            <a:ext cx="1981200" cy="1761837"/>
          </a:xfrm>
          <a:prstGeom prst="curvedConnector3">
            <a:avLst>
              <a:gd name="adj1" fmla="val 1515"/>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0696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79724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04800"/>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Your team list may now look something like this</a:t>
            </a:r>
          </a:p>
        </p:txBody>
      </p:sp>
      <p:sp>
        <p:nvSpPr>
          <p:cNvPr id="4" name="TextBox 3"/>
          <p:cNvSpPr txBox="1"/>
          <p:nvPr/>
        </p:nvSpPr>
        <p:spPr>
          <a:xfrm>
            <a:off x="3962400" y="5287634"/>
            <a:ext cx="3429000" cy="369332"/>
          </a:xfrm>
          <a:prstGeom prst="rect">
            <a:avLst/>
          </a:prstGeom>
          <a:noFill/>
          <a:ln w="3175">
            <a:noFill/>
          </a:ln>
        </p:spPr>
        <p:txBody>
          <a:bodyPr wrap="square" rtlCol="0">
            <a:spAutoFit/>
          </a:bodyPr>
          <a:lstStyle/>
          <a:p>
            <a:pPr algn="ctr"/>
            <a:r>
              <a:rPr lang="en-US" b="1" dirty="0" smtClean="0">
                <a:solidFill>
                  <a:schemeClr val="tx2">
                    <a:lumMod val="60000"/>
                    <a:lumOff val="40000"/>
                  </a:schemeClr>
                </a:solidFill>
              </a:rPr>
              <a:t>Bullet type roles</a:t>
            </a:r>
          </a:p>
        </p:txBody>
      </p:sp>
      <p:cxnSp>
        <p:nvCxnSpPr>
          <p:cNvPr id="5" name="Straight Arrow Connector 4"/>
          <p:cNvCxnSpPr/>
          <p:nvPr/>
        </p:nvCxnSpPr>
        <p:spPr>
          <a:xfrm flipH="1" flipV="1">
            <a:off x="3505200" y="5363834"/>
            <a:ext cx="1219200" cy="108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667000" y="4038600"/>
            <a:ext cx="5029200" cy="646331"/>
          </a:xfrm>
          <a:prstGeom prst="rect">
            <a:avLst/>
          </a:prstGeom>
          <a:noFill/>
          <a:ln w="3175">
            <a:noFill/>
          </a:ln>
        </p:spPr>
        <p:txBody>
          <a:bodyPr wrap="square" rtlCol="0">
            <a:spAutoFit/>
          </a:bodyPr>
          <a:lstStyle/>
          <a:p>
            <a:pPr algn="ctr"/>
            <a:r>
              <a:rPr lang="en-US" b="1" dirty="0" smtClean="0">
                <a:solidFill>
                  <a:schemeClr val="tx2">
                    <a:lumMod val="60000"/>
                    <a:lumOff val="40000"/>
                  </a:schemeClr>
                </a:solidFill>
              </a:rPr>
              <a:t>You can edit team member roles by selecting the edit button beside their name</a:t>
            </a:r>
          </a:p>
        </p:txBody>
      </p:sp>
      <p:cxnSp>
        <p:nvCxnSpPr>
          <p:cNvPr id="8" name="Straight Arrow Connector 7"/>
          <p:cNvCxnSpPr/>
          <p:nvPr/>
        </p:nvCxnSpPr>
        <p:spPr>
          <a:xfrm>
            <a:off x="7162800" y="4267200"/>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68843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153400"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Orders of succession – essentially who is the primary person and who takes over for them when they are not available</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24601"/>
            <a:ext cx="8610600" cy="489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735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24601"/>
            <a:ext cx="8610600" cy="489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6436" y="201271"/>
            <a:ext cx="8153400" cy="923330"/>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To add a new succession – select the button</a:t>
            </a:r>
          </a:p>
          <a:p>
            <a:pPr algn="ctr"/>
            <a:r>
              <a:rPr lang="en-US" b="1" dirty="0" smtClean="0">
                <a:solidFill>
                  <a:schemeClr val="tx2">
                    <a:lumMod val="60000"/>
                    <a:lumOff val="40000"/>
                  </a:schemeClr>
                </a:solidFill>
              </a:rPr>
              <a:t>You should have a succession for each team that you have previously created</a:t>
            </a:r>
          </a:p>
        </p:txBody>
      </p:sp>
      <p:cxnSp>
        <p:nvCxnSpPr>
          <p:cNvPr id="8" name="Straight Arrow Connector 7"/>
          <p:cNvCxnSpPr/>
          <p:nvPr/>
        </p:nvCxnSpPr>
        <p:spPr>
          <a:xfrm flipH="1">
            <a:off x="4038600" y="762000"/>
            <a:ext cx="1371600" cy="3657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362200" y="3200400"/>
            <a:ext cx="5562600" cy="338554"/>
          </a:xfrm>
          <a:prstGeom prst="rect">
            <a:avLst/>
          </a:prstGeom>
          <a:noFill/>
          <a:ln w="3175">
            <a:noFill/>
          </a:ln>
        </p:spPr>
        <p:txBody>
          <a:bodyPr wrap="square" rtlCol="0">
            <a:spAutoFit/>
          </a:bodyPr>
          <a:lstStyle/>
          <a:p>
            <a:pPr algn="ctr"/>
            <a:r>
              <a:rPr lang="en-US" sz="1600" b="1" dirty="0" smtClean="0">
                <a:solidFill>
                  <a:schemeClr val="tx2">
                    <a:lumMod val="60000"/>
                    <a:lumOff val="40000"/>
                  </a:schemeClr>
                </a:solidFill>
              </a:rPr>
              <a:t>Expand or contract the succession with the +/- button</a:t>
            </a:r>
          </a:p>
        </p:txBody>
      </p:sp>
      <p:cxnSp>
        <p:nvCxnSpPr>
          <p:cNvPr id="17" name="Curved Connector 16"/>
          <p:cNvCxnSpPr/>
          <p:nvPr/>
        </p:nvCxnSpPr>
        <p:spPr>
          <a:xfrm>
            <a:off x="2362200" y="519545"/>
            <a:ext cx="1905000" cy="990600"/>
          </a:xfrm>
          <a:prstGeom prst="curvedConnector3">
            <a:avLst>
              <a:gd name="adj1" fmla="val 31575"/>
            </a:avLst>
          </a:prstGeom>
          <a:ln>
            <a:tailEnd type="arrow"/>
          </a:ln>
        </p:spPr>
        <p:style>
          <a:lnRef idx="2">
            <a:schemeClr val="dk1"/>
          </a:lnRef>
          <a:fillRef idx="0">
            <a:schemeClr val="dk1"/>
          </a:fillRef>
          <a:effectRef idx="1">
            <a:schemeClr val="dk1"/>
          </a:effectRef>
          <a:fontRef idx="minor">
            <a:schemeClr val="tx1"/>
          </a:fontRef>
        </p:style>
      </p:cxnSp>
      <p:cxnSp>
        <p:nvCxnSpPr>
          <p:cNvPr id="21" name="Curved Connector 20"/>
          <p:cNvCxnSpPr/>
          <p:nvPr/>
        </p:nvCxnSpPr>
        <p:spPr>
          <a:xfrm rot="10800000" flipV="1">
            <a:off x="466436" y="3276599"/>
            <a:ext cx="2048164" cy="93077"/>
          </a:xfrm>
          <a:prstGeom prst="curvedConnector3">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67397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7" y="4572000"/>
            <a:ext cx="67818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33425"/>
            <a:ext cx="75342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3345"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You can reorder the succession by selecting “sort succession”</a:t>
            </a:r>
          </a:p>
        </p:txBody>
      </p:sp>
      <p:cxnSp>
        <p:nvCxnSpPr>
          <p:cNvPr id="3" name="Straight Arrow Connector 2"/>
          <p:cNvCxnSpPr/>
          <p:nvPr/>
        </p:nvCxnSpPr>
        <p:spPr>
          <a:xfrm flipH="1">
            <a:off x="7924800" y="356177"/>
            <a:ext cx="76200" cy="4820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76237" y="1524000"/>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A new screen appears – drag the list into your desired order and hit save</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63173"/>
            <a:ext cx="74580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1143000" y="1893332"/>
            <a:ext cx="838200" cy="10022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38137" y="3733800"/>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This is now your new order of succession</a:t>
            </a:r>
          </a:p>
        </p:txBody>
      </p:sp>
    </p:spTree>
    <p:extLst>
      <p:ext uri="{BB962C8B-B14F-4D97-AF65-F5344CB8AC3E}">
        <p14:creationId xmlns:p14="http://schemas.microsoft.com/office/powerpoint/2010/main" val="3315654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Delegation of authority – start here with who currently has this authority</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1"/>
            <a:ext cx="8382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2362200" y="540843"/>
            <a:ext cx="762000" cy="19737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477163" y="1371600"/>
            <a:ext cx="3124200" cy="646331"/>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You can reorder the members</a:t>
            </a:r>
          </a:p>
        </p:txBody>
      </p:sp>
      <p:cxnSp>
        <p:nvCxnSpPr>
          <p:cNvPr id="6" name="Straight Arrow Connector 5"/>
          <p:cNvCxnSpPr/>
          <p:nvPr/>
        </p:nvCxnSpPr>
        <p:spPr>
          <a:xfrm>
            <a:off x="8153400" y="1981200"/>
            <a:ext cx="762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4800600" y="35814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049" y="3962400"/>
            <a:ext cx="3948113" cy="194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161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 y="171511"/>
            <a:ext cx="8153400"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Primary Facilities</a:t>
            </a:r>
          </a:p>
          <a:p>
            <a:pPr algn="ctr"/>
            <a:r>
              <a:rPr lang="en-US" b="1" dirty="0" smtClean="0">
                <a:solidFill>
                  <a:schemeClr val="tx2">
                    <a:lumMod val="60000"/>
                    <a:lumOff val="40000"/>
                  </a:schemeClr>
                </a:solidFill>
              </a:rPr>
              <a:t>This is a listing of every facility that your organization has</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70" y="914399"/>
            <a:ext cx="859155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62600" y="924075"/>
            <a:ext cx="3110345" cy="2308324"/>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Start by selecting the building from Import Facilities – then edit facility name to reflect your facility description and after the line with building number add your room, floor, section, etc.</a:t>
            </a:r>
          </a:p>
        </p:txBody>
      </p:sp>
      <p:sp>
        <p:nvSpPr>
          <p:cNvPr id="8" name="TextBox 7"/>
          <p:cNvSpPr txBox="1"/>
          <p:nvPr/>
        </p:nvSpPr>
        <p:spPr>
          <a:xfrm>
            <a:off x="2590800" y="3352800"/>
            <a:ext cx="3110345" cy="2585323"/>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List only facilities assigned to your organization.  Do not list common use classrooms (i.e. Columbine 126) but you would list Columbine 135 (darkroom) since it has an exclusive department use</a:t>
            </a:r>
          </a:p>
        </p:txBody>
      </p:sp>
      <p:cxnSp>
        <p:nvCxnSpPr>
          <p:cNvPr id="6" name="Straight Arrow Connector 5"/>
          <p:cNvCxnSpPr/>
          <p:nvPr/>
        </p:nvCxnSpPr>
        <p:spPr>
          <a:xfrm flipH="1">
            <a:off x="5257800" y="13716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609600" y="2743200"/>
            <a:ext cx="49530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97132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69342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3345"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Adding/editing primary facilities</a:t>
            </a:r>
          </a:p>
        </p:txBody>
      </p:sp>
      <p:sp>
        <p:nvSpPr>
          <p:cNvPr id="4" name="TextBox 3"/>
          <p:cNvSpPr txBox="1"/>
          <p:nvPr/>
        </p:nvSpPr>
        <p:spPr>
          <a:xfrm>
            <a:off x="6477000" y="1679377"/>
            <a:ext cx="2438399" cy="307777"/>
          </a:xfrm>
          <a:prstGeom prst="rect">
            <a:avLst/>
          </a:prstGeom>
          <a:noFill/>
          <a:ln w="3175">
            <a:noFill/>
          </a:ln>
        </p:spPr>
        <p:txBody>
          <a:bodyPr wrap="square" rtlCol="0">
            <a:spAutoFit/>
          </a:bodyPr>
          <a:lstStyle/>
          <a:p>
            <a:pPr algn="ctr"/>
            <a:r>
              <a:rPr lang="en-US" sz="1400" b="1" dirty="0" smtClean="0">
                <a:solidFill>
                  <a:schemeClr val="tx2">
                    <a:lumMod val="60000"/>
                    <a:lumOff val="40000"/>
                  </a:schemeClr>
                </a:solidFill>
              </a:rPr>
              <a:t>Change bldg. name </a:t>
            </a:r>
          </a:p>
        </p:txBody>
      </p:sp>
      <p:sp>
        <p:nvSpPr>
          <p:cNvPr id="5" name="TextBox 4"/>
          <p:cNvSpPr txBox="1"/>
          <p:nvPr/>
        </p:nvSpPr>
        <p:spPr>
          <a:xfrm>
            <a:off x="6553200" y="2362200"/>
            <a:ext cx="2438399" cy="307777"/>
          </a:xfrm>
          <a:prstGeom prst="rect">
            <a:avLst/>
          </a:prstGeom>
          <a:noFill/>
          <a:ln w="3175">
            <a:noFill/>
          </a:ln>
        </p:spPr>
        <p:txBody>
          <a:bodyPr wrap="square" rtlCol="0">
            <a:spAutoFit/>
          </a:bodyPr>
          <a:lstStyle/>
          <a:p>
            <a:pPr algn="ctr"/>
            <a:r>
              <a:rPr lang="en-US" sz="1400" b="1" dirty="0" smtClean="0">
                <a:solidFill>
                  <a:schemeClr val="tx2">
                    <a:lumMod val="60000"/>
                    <a:lumOff val="40000"/>
                  </a:schemeClr>
                </a:solidFill>
              </a:rPr>
              <a:t>Add section, room, etc.</a:t>
            </a:r>
          </a:p>
        </p:txBody>
      </p:sp>
      <p:sp>
        <p:nvSpPr>
          <p:cNvPr id="6" name="TextBox 5"/>
          <p:cNvSpPr txBox="1"/>
          <p:nvPr/>
        </p:nvSpPr>
        <p:spPr>
          <a:xfrm>
            <a:off x="5867400" y="3095625"/>
            <a:ext cx="2955635" cy="307777"/>
          </a:xfrm>
          <a:prstGeom prst="rect">
            <a:avLst/>
          </a:prstGeom>
          <a:noFill/>
          <a:ln w="3175">
            <a:noFill/>
          </a:ln>
        </p:spPr>
        <p:txBody>
          <a:bodyPr wrap="square" rtlCol="0">
            <a:spAutoFit/>
          </a:bodyPr>
          <a:lstStyle/>
          <a:p>
            <a:pPr algn="ctr"/>
            <a:r>
              <a:rPr lang="en-US" sz="1400" b="1" dirty="0" smtClean="0">
                <a:solidFill>
                  <a:schemeClr val="tx2">
                    <a:lumMod val="60000"/>
                    <a:lumOff val="40000"/>
                  </a:schemeClr>
                </a:solidFill>
              </a:rPr>
              <a:t>Identify # of people in this space</a:t>
            </a:r>
          </a:p>
        </p:txBody>
      </p:sp>
      <p:sp>
        <p:nvSpPr>
          <p:cNvPr id="7" name="TextBox 6"/>
          <p:cNvSpPr txBox="1"/>
          <p:nvPr/>
        </p:nvSpPr>
        <p:spPr>
          <a:xfrm>
            <a:off x="6477000" y="3502208"/>
            <a:ext cx="2438399" cy="523220"/>
          </a:xfrm>
          <a:prstGeom prst="rect">
            <a:avLst/>
          </a:prstGeom>
          <a:noFill/>
          <a:ln w="3175">
            <a:noFill/>
          </a:ln>
        </p:spPr>
        <p:txBody>
          <a:bodyPr wrap="square" rtlCol="0">
            <a:spAutoFit/>
          </a:bodyPr>
          <a:lstStyle/>
          <a:p>
            <a:pPr algn="ctr"/>
            <a:r>
              <a:rPr lang="en-US" sz="1400" b="1" dirty="0" smtClean="0">
                <a:solidFill>
                  <a:schemeClr val="tx2">
                    <a:lumMod val="60000"/>
                    <a:lumOff val="40000"/>
                  </a:schemeClr>
                </a:solidFill>
              </a:rPr>
              <a:t>General description of use – unique features</a:t>
            </a:r>
          </a:p>
        </p:txBody>
      </p:sp>
      <p:sp>
        <p:nvSpPr>
          <p:cNvPr id="8" name="TextBox 7"/>
          <p:cNvSpPr txBox="1"/>
          <p:nvPr/>
        </p:nvSpPr>
        <p:spPr>
          <a:xfrm>
            <a:off x="6467764" y="4191000"/>
            <a:ext cx="2438399" cy="523220"/>
          </a:xfrm>
          <a:prstGeom prst="rect">
            <a:avLst/>
          </a:prstGeom>
          <a:noFill/>
          <a:ln w="3175">
            <a:noFill/>
          </a:ln>
        </p:spPr>
        <p:txBody>
          <a:bodyPr wrap="square" rtlCol="0">
            <a:spAutoFit/>
          </a:bodyPr>
          <a:lstStyle/>
          <a:p>
            <a:pPr algn="ctr"/>
            <a:r>
              <a:rPr lang="en-US" sz="1400" b="1" dirty="0" smtClean="0">
                <a:solidFill>
                  <a:schemeClr val="tx2">
                    <a:lumMod val="60000"/>
                    <a:lumOff val="40000"/>
                  </a:schemeClr>
                </a:solidFill>
              </a:rPr>
              <a:t>Select facility manager from contacts</a:t>
            </a:r>
          </a:p>
        </p:txBody>
      </p:sp>
      <p:sp>
        <p:nvSpPr>
          <p:cNvPr id="9" name="TextBox 8"/>
          <p:cNvSpPr txBox="1"/>
          <p:nvPr/>
        </p:nvSpPr>
        <p:spPr>
          <a:xfrm>
            <a:off x="838200" y="695980"/>
            <a:ext cx="7620000" cy="523220"/>
          </a:xfrm>
          <a:prstGeom prst="rect">
            <a:avLst/>
          </a:prstGeom>
          <a:noFill/>
          <a:ln w="3175">
            <a:noFill/>
          </a:ln>
        </p:spPr>
        <p:txBody>
          <a:bodyPr wrap="square" rtlCol="0">
            <a:spAutoFit/>
          </a:bodyPr>
          <a:lstStyle/>
          <a:p>
            <a:pPr algn="ctr"/>
            <a:r>
              <a:rPr lang="en-US" sz="1400" b="1" dirty="0" smtClean="0">
                <a:solidFill>
                  <a:srgbClr val="FF0000"/>
                </a:solidFill>
              </a:rPr>
              <a:t>Important note:  save before adding facility manager or all your edits will disappear –</a:t>
            </a:r>
          </a:p>
          <a:p>
            <a:pPr algn="ctr"/>
            <a:r>
              <a:rPr lang="en-US" sz="1400" b="1" dirty="0" smtClean="0">
                <a:solidFill>
                  <a:srgbClr val="FF0000"/>
                </a:solidFill>
              </a:rPr>
              <a:t>To add facility manager go back in and edit </a:t>
            </a:r>
          </a:p>
        </p:txBody>
      </p:sp>
      <p:cxnSp>
        <p:nvCxnSpPr>
          <p:cNvPr id="10" name="Straight Arrow Connector 9"/>
          <p:cNvCxnSpPr/>
          <p:nvPr/>
        </p:nvCxnSpPr>
        <p:spPr>
          <a:xfrm flipH="1">
            <a:off x="6248400" y="1833265"/>
            <a:ext cx="609600" cy="7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6172200" y="2516088"/>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4419600" y="3249513"/>
            <a:ext cx="1600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a:off x="6019800" y="3886200"/>
            <a:ext cx="6858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a:off x="5791200" y="4343400"/>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1868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52400" y="369022"/>
            <a:ext cx="8839200" cy="1143000"/>
          </a:xfrm>
        </p:spPr>
        <p:txBody>
          <a:bodyPr rtlCol="0">
            <a:normAutofit/>
          </a:bodyPr>
          <a:lstStyle/>
          <a:p>
            <a:pPr fontAlgn="auto">
              <a:spcBef>
                <a:spcPts val="0"/>
              </a:spcBef>
              <a:spcAft>
                <a:spcPts val="0"/>
              </a:spcAft>
              <a:defRPr/>
            </a:pPr>
            <a:r>
              <a:rPr lang="en-US" sz="3600" kern="0" dirty="0" smtClean="0">
                <a:solidFill>
                  <a:sysClr val="windowText" lastClr="000000"/>
                </a:solidFill>
              </a:rPr>
              <a:t>Opening Screen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76565"/>
            <a:ext cx="8610600" cy="295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91000" y="1560945"/>
            <a:ext cx="2362200" cy="1477328"/>
          </a:xfrm>
          <a:prstGeom prst="rect">
            <a:avLst/>
          </a:prstGeom>
          <a:noFill/>
        </p:spPr>
        <p:txBody>
          <a:bodyPr wrap="square" rtlCol="0">
            <a:spAutoFit/>
          </a:bodyPr>
          <a:lstStyle/>
          <a:p>
            <a:r>
              <a:rPr lang="en-US" b="1" dirty="0" smtClean="0">
                <a:solidFill>
                  <a:schemeClr val="tx2">
                    <a:lumMod val="60000"/>
                    <a:lumOff val="40000"/>
                  </a:schemeClr>
                </a:solidFill>
              </a:rPr>
              <a:t>Your plan name should show up here – if not select the arrow and select your plan</a:t>
            </a:r>
            <a:endParaRPr lang="en-US" b="1" dirty="0">
              <a:solidFill>
                <a:schemeClr val="tx2">
                  <a:lumMod val="60000"/>
                  <a:lumOff val="40000"/>
                </a:schemeClr>
              </a:solidFill>
            </a:endParaRPr>
          </a:p>
        </p:txBody>
      </p:sp>
      <p:cxnSp>
        <p:nvCxnSpPr>
          <p:cNvPr id="5" name="Straight Arrow Connector 4"/>
          <p:cNvCxnSpPr/>
          <p:nvPr/>
        </p:nvCxnSpPr>
        <p:spPr>
          <a:xfrm flipH="1">
            <a:off x="5037282" y="2971800"/>
            <a:ext cx="304800" cy="4669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96000" y="2646954"/>
            <a:ext cx="15240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636327" y="457200"/>
            <a:ext cx="2362200" cy="1200329"/>
          </a:xfrm>
          <a:prstGeom prst="rect">
            <a:avLst/>
          </a:prstGeom>
          <a:noFill/>
        </p:spPr>
        <p:txBody>
          <a:bodyPr wrap="square" rtlCol="0">
            <a:spAutoFit/>
          </a:bodyPr>
          <a:lstStyle/>
          <a:p>
            <a:r>
              <a:rPr lang="en-US" b="1" dirty="0" smtClean="0">
                <a:solidFill>
                  <a:schemeClr val="tx2">
                    <a:lumMod val="60000"/>
                    <a:lumOff val="40000"/>
                  </a:schemeClr>
                </a:solidFill>
              </a:rPr>
              <a:t>If you cannot select your plan – contact Tim Stoecklein or Jamie Duvall</a:t>
            </a:r>
            <a:endParaRPr lang="en-US" b="1" dirty="0">
              <a:solidFill>
                <a:schemeClr val="tx2">
                  <a:lumMod val="60000"/>
                  <a:lumOff val="40000"/>
                </a:schemeClr>
              </a:solidFill>
            </a:endParaRPr>
          </a:p>
        </p:txBody>
      </p:sp>
    </p:spTree>
    <p:extLst>
      <p:ext uri="{BB962C8B-B14F-4D97-AF65-F5344CB8AC3E}">
        <p14:creationId xmlns:p14="http://schemas.microsoft.com/office/powerpoint/2010/main" val="182399892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45" y="1752599"/>
            <a:ext cx="821055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3345"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Once your facility is identified – you need to edit resources</a:t>
            </a:r>
          </a:p>
        </p:txBody>
      </p:sp>
      <p:sp>
        <p:nvSpPr>
          <p:cNvPr id="4" name="TextBox 3"/>
          <p:cNvSpPr txBox="1"/>
          <p:nvPr/>
        </p:nvSpPr>
        <p:spPr>
          <a:xfrm>
            <a:off x="290945" y="552271"/>
            <a:ext cx="8458200" cy="1200329"/>
          </a:xfrm>
          <a:prstGeom prst="rect">
            <a:avLst/>
          </a:prstGeom>
          <a:noFill/>
          <a:ln w="3175">
            <a:noFill/>
          </a:ln>
        </p:spPr>
        <p:txBody>
          <a:bodyPr wrap="square" rtlCol="0">
            <a:spAutoFit/>
          </a:bodyPr>
          <a:lstStyle/>
          <a:p>
            <a:pPr algn="ctr"/>
            <a:r>
              <a:rPr lang="en-US" b="1" dirty="0" smtClean="0">
                <a:solidFill>
                  <a:schemeClr val="tx2">
                    <a:lumMod val="60000"/>
                    <a:lumOff val="40000"/>
                  </a:schemeClr>
                </a:solidFill>
              </a:rPr>
              <a:t>You can duplicate resources from one facility to another by using the import resources – this will duplicate whatever is listed for one facility into the current facility – you can then delete </a:t>
            </a:r>
            <a:r>
              <a:rPr lang="en-US" b="1" dirty="0" smtClean="0">
                <a:solidFill>
                  <a:srgbClr val="FF0000"/>
                </a:solidFill>
              </a:rPr>
              <a:t>(red x</a:t>
            </a:r>
            <a:r>
              <a:rPr lang="en-US" b="1" dirty="0" smtClean="0">
                <a:solidFill>
                  <a:schemeClr val="tx2">
                    <a:lumMod val="60000"/>
                    <a:lumOff val="40000"/>
                  </a:schemeClr>
                </a:solidFill>
              </a:rPr>
              <a:t>) those things that don’t apply</a:t>
            </a:r>
          </a:p>
        </p:txBody>
      </p:sp>
      <p:sp>
        <p:nvSpPr>
          <p:cNvPr id="5" name="TextBox 4"/>
          <p:cNvSpPr txBox="1"/>
          <p:nvPr/>
        </p:nvSpPr>
        <p:spPr>
          <a:xfrm>
            <a:off x="5715000" y="2691756"/>
            <a:ext cx="3034145" cy="2031325"/>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To enter new resources – type in a description – use the pull down menu to select type and press </a:t>
            </a:r>
            <a:r>
              <a:rPr lang="en-US" b="1" dirty="0" smtClean="0">
                <a:solidFill>
                  <a:schemeClr val="accent3">
                    <a:lumMod val="75000"/>
                  </a:schemeClr>
                </a:solidFill>
              </a:rPr>
              <a:t>green +</a:t>
            </a:r>
          </a:p>
          <a:p>
            <a:pPr algn="ctr"/>
            <a:r>
              <a:rPr lang="en-US" b="1" dirty="0" smtClean="0">
                <a:solidFill>
                  <a:schemeClr val="tx2">
                    <a:lumMod val="60000"/>
                    <a:lumOff val="40000"/>
                  </a:schemeClr>
                </a:solidFill>
              </a:rPr>
              <a:t>These are the things you need to do your job </a:t>
            </a:r>
          </a:p>
        </p:txBody>
      </p:sp>
      <p:sp>
        <p:nvSpPr>
          <p:cNvPr id="6" name="TextBox 5"/>
          <p:cNvSpPr txBox="1"/>
          <p:nvPr/>
        </p:nvSpPr>
        <p:spPr>
          <a:xfrm>
            <a:off x="604981" y="5562600"/>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For  your primary facility everything will show as pre-positioned</a:t>
            </a:r>
          </a:p>
        </p:txBody>
      </p:sp>
    </p:spTree>
    <p:extLst>
      <p:ext uri="{BB962C8B-B14F-4D97-AF65-F5344CB8AC3E}">
        <p14:creationId xmlns:p14="http://schemas.microsoft.com/office/powerpoint/2010/main" val="645875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981" y="5562600"/>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You will need to indicate if the item is </a:t>
            </a:r>
            <a:r>
              <a:rPr lang="en-US" b="1" dirty="0" smtClean="0">
                <a:solidFill>
                  <a:srgbClr val="FF0000"/>
                </a:solidFill>
              </a:rPr>
              <a:t>pre-positioned or transported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2" y="1060626"/>
            <a:ext cx="8848725" cy="308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1594026"/>
            <a:ext cx="1558636" cy="1477328"/>
          </a:xfrm>
          <a:prstGeom prst="rect">
            <a:avLst/>
          </a:prstGeom>
          <a:solidFill>
            <a:schemeClr val="bg1"/>
          </a:solidFill>
          <a:ln w="3175">
            <a:solidFill>
              <a:schemeClr val="tx1"/>
            </a:solidFill>
          </a:ln>
        </p:spPr>
        <p:txBody>
          <a:bodyPr wrap="square" rtlCol="0">
            <a:spAutoFit/>
          </a:bodyPr>
          <a:lstStyle/>
          <a:p>
            <a:pPr algn="ctr"/>
            <a:r>
              <a:rPr lang="en-US" b="1" dirty="0" smtClean="0">
                <a:solidFill>
                  <a:srgbClr val="FF0000"/>
                </a:solidFill>
              </a:rPr>
              <a:t>You may know your preferred location – or you may not</a:t>
            </a:r>
          </a:p>
        </p:txBody>
      </p:sp>
      <p:cxnSp>
        <p:nvCxnSpPr>
          <p:cNvPr id="7" name="Straight Arrow Connector 6"/>
          <p:cNvCxnSpPr/>
          <p:nvPr/>
        </p:nvCxnSpPr>
        <p:spPr>
          <a:xfrm flipH="1">
            <a:off x="1219200" y="2203626"/>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381648" y="2648426"/>
            <a:ext cx="1233055" cy="1371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Elbow Connector 14"/>
          <p:cNvCxnSpPr/>
          <p:nvPr/>
        </p:nvCxnSpPr>
        <p:spPr>
          <a:xfrm rot="10800000">
            <a:off x="4311071" y="3810000"/>
            <a:ext cx="3810000" cy="175260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7" name="Elbow Connector 16"/>
          <p:cNvCxnSpPr/>
          <p:nvPr/>
        </p:nvCxnSpPr>
        <p:spPr>
          <a:xfrm rot="10800000">
            <a:off x="4191002" y="3270426"/>
            <a:ext cx="3247592" cy="229217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3886200" y="4162335"/>
            <a:ext cx="3552393" cy="1200329"/>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Identify the resources needed to do your job – this is a great time to import resources from the primary facility</a:t>
            </a:r>
          </a:p>
        </p:txBody>
      </p:sp>
      <p:sp>
        <p:nvSpPr>
          <p:cNvPr id="2" name="TextBox 1"/>
          <p:cNvSpPr txBox="1"/>
          <p:nvPr/>
        </p:nvSpPr>
        <p:spPr>
          <a:xfrm>
            <a:off x="443345" y="171511"/>
            <a:ext cx="8153400" cy="923330"/>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Adding/editing alternate facilities</a:t>
            </a:r>
          </a:p>
          <a:p>
            <a:pPr algn="ctr"/>
            <a:r>
              <a:rPr lang="en-US" b="1" dirty="0" smtClean="0">
                <a:solidFill>
                  <a:srgbClr val="FF0000"/>
                </a:solidFill>
              </a:rPr>
              <a:t>Each primary facility needs an at least 1 alternate facility – you can designate up to 3 locations</a:t>
            </a:r>
          </a:p>
        </p:txBody>
      </p:sp>
    </p:spTree>
    <p:extLst>
      <p:ext uri="{BB962C8B-B14F-4D97-AF65-F5344CB8AC3E}">
        <p14:creationId xmlns:p14="http://schemas.microsoft.com/office/powerpoint/2010/main" val="263118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Communications</a:t>
            </a:r>
            <a:endParaRPr lang="en-US" b="1"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69" y="685800"/>
            <a:ext cx="8230352"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87" y="2286000"/>
            <a:ext cx="5208885" cy="3218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44352" y="1828800"/>
            <a:ext cx="3552393" cy="1477328"/>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This is where you would have pre-planned messages – or other forms of communication that you might potentially need to send out</a:t>
            </a:r>
          </a:p>
        </p:txBody>
      </p:sp>
    </p:spTree>
    <p:extLst>
      <p:ext uri="{BB962C8B-B14F-4D97-AF65-F5344CB8AC3E}">
        <p14:creationId xmlns:p14="http://schemas.microsoft.com/office/powerpoint/2010/main" val="472894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345"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Each primary and alternate facility will be listed here</a:t>
            </a:r>
            <a:endParaRPr lang="en-US" b="1" dirty="0" smtClean="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20" y="1219200"/>
            <a:ext cx="7181850" cy="437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5672" y="762000"/>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You need to add security, access and evacuation information to each </a:t>
            </a:r>
            <a:endParaRPr lang="en-US" b="1" dirty="0" smtClean="0">
              <a:solidFill>
                <a:srgbClr val="FF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045" y="2667000"/>
            <a:ext cx="4455271" cy="2795588"/>
          </a:xfrm>
          <a:prstGeom prst="rect">
            <a:avLst/>
          </a:prstGeom>
          <a:noFill/>
          <a:ln w="222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a:off x="8458200" y="1131332"/>
            <a:ext cx="0" cy="15356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9209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27" y="1797502"/>
            <a:ext cx="82867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3345" y="171511"/>
            <a:ext cx="8153400"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Mission Essential Functions</a:t>
            </a:r>
          </a:p>
          <a:p>
            <a:pPr algn="ctr"/>
            <a:r>
              <a:rPr lang="en-US" b="1" dirty="0" smtClean="0">
                <a:solidFill>
                  <a:schemeClr val="tx2">
                    <a:lumMod val="60000"/>
                    <a:lumOff val="40000"/>
                  </a:schemeClr>
                </a:solidFill>
              </a:rPr>
              <a:t>These are the basics that your organization has to do</a:t>
            </a:r>
            <a:endParaRPr lang="en-US" b="1" dirty="0" smtClean="0">
              <a:solidFill>
                <a:srgbClr val="FF0000"/>
              </a:solidFill>
            </a:endParaRPr>
          </a:p>
        </p:txBody>
      </p:sp>
      <p:sp>
        <p:nvSpPr>
          <p:cNvPr id="4" name="TextBox 3"/>
          <p:cNvSpPr txBox="1"/>
          <p:nvPr/>
        </p:nvSpPr>
        <p:spPr>
          <a:xfrm>
            <a:off x="436418" y="970242"/>
            <a:ext cx="8153400"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You can add as many tiers as you like but we recommend at least the first 3 </a:t>
            </a:r>
            <a:endParaRPr lang="en-US" b="1" dirty="0" smtClean="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808" y="4648200"/>
            <a:ext cx="4972050" cy="1711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095462"/>
            <a:ext cx="22288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2340408" y="4333369"/>
            <a:ext cx="914400" cy="4619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flipV="1">
            <a:off x="1861416" y="3336765"/>
            <a:ext cx="957984"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2819400" y="3364022"/>
            <a:ext cx="2493818" cy="1200329"/>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We want it here so we would sort tiers and drag them into the order we want</a:t>
            </a:r>
            <a:endParaRPr lang="en-US" b="1" dirty="0" smtClean="0">
              <a:solidFill>
                <a:srgbClr val="FF0000"/>
              </a:solidFill>
            </a:endParaRPr>
          </a:p>
        </p:txBody>
      </p:sp>
      <p:cxnSp>
        <p:nvCxnSpPr>
          <p:cNvPr id="14" name="Straight Arrow Connector 13"/>
          <p:cNvCxnSpPr/>
          <p:nvPr/>
        </p:nvCxnSpPr>
        <p:spPr>
          <a:xfrm flipV="1">
            <a:off x="5133109" y="2209800"/>
            <a:ext cx="207818" cy="10628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1981200" y="1293407"/>
            <a:ext cx="1676400" cy="7639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80061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Once you have tiers built – you start adding functions</a:t>
            </a:r>
            <a:endParaRPr lang="en-US" b="1" dirty="0" smtClean="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771525"/>
            <a:ext cx="78867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00800" y="1143000"/>
            <a:ext cx="2533650"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Select the tier from the drop down</a:t>
            </a:r>
            <a:endParaRPr lang="en-US" b="1" dirty="0" smtClean="0">
              <a:solidFill>
                <a:srgbClr val="FF0000"/>
              </a:solidFill>
            </a:endParaRPr>
          </a:p>
        </p:txBody>
      </p:sp>
      <p:cxnSp>
        <p:nvCxnSpPr>
          <p:cNvPr id="5" name="Straight Arrow Connector 4"/>
          <p:cNvCxnSpPr/>
          <p:nvPr/>
        </p:nvCxnSpPr>
        <p:spPr>
          <a:xfrm flipH="1" flipV="1">
            <a:off x="8001000" y="990600"/>
            <a:ext cx="3810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767445" y="1319599"/>
            <a:ext cx="35052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Select the unit responsible</a:t>
            </a:r>
            <a:endParaRPr lang="en-US" b="1" dirty="0" smtClean="0">
              <a:solidFill>
                <a:srgbClr val="FF0000"/>
              </a:solidFill>
            </a:endParaRPr>
          </a:p>
        </p:txBody>
      </p:sp>
      <p:cxnSp>
        <p:nvCxnSpPr>
          <p:cNvPr id="8" name="Straight Arrow Connector 7"/>
          <p:cNvCxnSpPr/>
          <p:nvPr/>
        </p:nvCxnSpPr>
        <p:spPr>
          <a:xfrm flipH="1" flipV="1">
            <a:off x="4419600" y="1219200"/>
            <a:ext cx="457200" cy="2007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91" y="1635442"/>
            <a:ext cx="3223491" cy="261610"/>
          </a:xfrm>
          <a:prstGeom prst="rect">
            <a:avLst/>
          </a:prstGeom>
          <a:noFill/>
          <a:ln w="3175">
            <a:noFill/>
          </a:ln>
        </p:spPr>
        <p:txBody>
          <a:bodyPr wrap="square" rtlCol="0">
            <a:spAutoFit/>
          </a:bodyPr>
          <a:lstStyle/>
          <a:p>
            <a:pPr algn="ctr"/>
            <a:r>
              <a:rPr lang="en-US" sz="1100" b="1" dirty="0" smtClean="0">
                <a:solidFill>
                  <a:srgbClr val="FF0000"/>
                </a:solidFill>
              </a:rPr>
              <a:t>See next slide for explanation of this</a:t>
            </a:r>
          </a:p>
        </p:txBody>
      </p:sp>
      <p:cxnSp>
        <p:nvCxnSpPr>
          <p:cNvPr id="12" name="Straight Arrow Connector 11"/>
          <p:cNvCxnSpPr/>
          <p:nvPr/>
        </p:nvCxnSpPr>
        <p:spPr>
          <a:xfrm flipV="1">
            <a:off x="1524000" y="1504268"/>
            <a:ext cx="152400" cy="1846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1066800" y="3167390"/>
            <a:ext cx="7124700" cy="430887"/>
          </a:xfrm>
          <a:prstGeom prst="rect">
            <a:avLst/>
          </a:prstGeom>
          <a:noFill/>
          <a:ln w="3175">
            <a:noFill/>
          </a:ln>
        </p:spPr>
        <p:txBody>
          <a:bodyPr wrap="square" rtlCol="0">
            <a:spAutoFit/>
          </a:bodyPr>
          <a:lstStyle/>
          <a:p>
            <a:pPr algn="ctr"/>
            <a:r>
              <a:rPr lang="en-US" sz="1100" b="1" dirty="0" smtClean="0">
                <a:solidFill>
                  <a:srgbClr val="FF0000"/>
                </a:solidFill>
              </a:rPr>
              <a:t>Whenever possible use the link to pull people from your plan – but you can free type anyone who is not in your plan</a:t>
            </a:r>
          </a:p>
        </p:txBody>
      </p:sp>
      <p:sp>
        <p:nvSpPr>
          <p:cNvPr id="24" name="TextBox 23"/>
          <p:cNvSpPr txBox="1"/>
          <p:nvPr/>
        </p:nvSpPr>
        <p:spPr>
          <a:xfrm>
            <a:off x="1424708" y="4528940"/>
            <a:ext cx="6766791" cy="430887"/>
          </a:xfrm>
          <a:prstGeom prst="rect">
            <a:avLst/>
          </a:prstGeom>
          <a:noFill/>
          <a:ln w="3175">
            <a:noFill/>
          </a:ln>
        </p:spPr>
        <p:txBody>
          <a:bodyPr wrap="square" rtlCol="0">
            <a:spAutoFit/>
          </a:bodyPr>
          <a:lstStyle/>
          <a:p>
            <a:pPr algn="ctr"/>
            <a:r>
              <a:rPr lang="en-US" sz="1100" b="1" dirty="0" smtClean="0">
                <a:solidFill>
                  <a:srgbClr val="FF0000"/>
                </a:solidFill>
              </a:rPr>
              <a:t>Once we have entered resources and vital records in the next section you will be able to link to them here – you can free type here also</a:t>
            </a:r>
          </a:p>
        </p:txBody>
      </p:sp>
    </p:spTree>
    <p:extLst>
      <p:ext uri="{BB962C8B-B14F-4D97-AF65-F5344CB8AC3E}">
        <p14:creationId xmlns:p14="http://schemas.microsoft.com/office/powerpoint/2010/main" val="4261447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53340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93" y="4407476"/>
            <a:ext cx="77914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6591300" y="3276600"/>
            <a:ext cx="381000" cy="13594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4537364" y="5181600"/>
            <a:ext cx="4001943" cy="923330"/>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By pressing the enter key put the regulation, law, etc. on a separate line at the end</a:t>
            </a:r>
            <a:endParaRPr lang="en-US" b="1" dirty="0" smtClean="0">
              <a:solidFill>
                <a:srgbClr val="FF0000"/>
              </a:solidFill>
            </a:endParaRPr>
          </a:p>
        </p:txBody>
      </p:sp>
    </p:spTree>
    <p:extLst>
      <p:ext uri="{BB962C8B-B14F-4D97-AF65-F5344CB8AC3E}">
        <p14:creationId xmlns:p14="http://schemas.microsoft.com/office/powerpoint/2010/main" val="2533492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5534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3345" y="171511"/>
            <a:ext cx="8153400" cy="923330"/>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This is what a finished tier might look like – you can reorder the functions by using the sort button and dragging them into the order you desire them to be in</a:t>
            </a:r>
            <a:endParaRPr lang="en-US" b="1" dirty="0" smtClean="0">
              <a:solidFill>
                <a:srgbClr val="FF0000"/>
              </a:solidFill>
            </a:endParaRPr>
          </a:p>
        </p:txBody>
      </p:sp>
      <p:cxnSp>
        <p:nvCxnSpPr>
          <p:cNvPr id="4" name="Straight Arrow Connector 3"/>
          <p:cNvCxnSpPr/>
          <p:nvPr/>
        </p:nvCxnSpPr>
        <p:spPr>
          <a:xfrm>
            <a:off x="6096000" y="1094841"/>
            <a:ext cx="1828800" cy="96255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5781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Vital Records/Resources</a:t>
            </a:r>
          </a:p>
        </p:txBody>
      </p:sp>
      <p:sp>
        <p:nvSpPr>
          <p:cNvPr id="4" name="Rectangle 3"/>
          <p:cNvSpPr/>
          <p:nvPr/>
        </p:nvSpPr>
        <p:spPr>
          <a:xfrm>
            <a:off x="976745" y="685800"/>
            <a:ext cx="7033491" cy="2185214"/>
          </a:xfrm>
          <a:prstGeom prst="rect">
            <a:avLst/>
          </a:prstGeom>
        </p:spPr>
        <p:txBody>
          <a:bodyPr wrap="square">
            <a:spAutoFit/>
          </a:bodyPr>
          <a:lstStyle/>
          <a:p>
            <a:r>
              <a:rPr lang="en-US" sz="800" dirty="0" smtClean="0"/>
              <a:t>"</a:t>
            </a:r>
            <a:r>
              <a:rPr lang="en-US" sz="800" dirty="0"/>
              <a:t>Vital Records" are the important items your organization requires to operate. Some examples of Vital Records could include spreadsheets, databases, software/systems, specialized programs or any other items your organization relies upon to operate. Keep in mind: Vital Records are not just electronic documents; they could also include maps, manuals, or other types of printed materials.</a:t>
            </a:r>
          </a:p>
          <a:p>
            <a:endParaRPr lang="en-US" sz="800" dirty="0"/>
          </a:p>
          <a:p>
            <a:r>
              <a:rPr lang="en-US" sz="800" dirty="0"/>
              <a:t>Your COOP plan should contain a prioritized list of the Vital Records your organization uses based on their importance. For each Vital Record you should identify what the Vital Record is, how it is used within the organization, how the Vital Record is stored/backed-up, and who to contact during a COOP event to gain access to the stored version. Here are some questions to consider for each Vital Record:</a:t>
            </a:r>
          </a:p>
          <a:p>
            <a:endParaRPr lang="en-US" sz="800" dirty="0"/>
          </a:p>
          <a:p>
            <a:pPr lvl="1"/>
            <a:r>
              <a:rPr lang="en-US" sz="800" dirty="0"/>
              <a:t>-What Vital Records do we use to operate?</a:t>
            </a:r>
          </a:p>
          <a:p>
            <a:pPr lvl="1"/>
            <a:r>
              <a:rPr lang="en-US" sz="800" dirty="0"/>
              <a:t>-Where do we keep each back-up of our Vital Records and who keeps them? (Hint: If you find that you do not have a back-up process for a Vital Record, you should start a process)</a:t>
            </a:r>
          </a:p>
          <a:p>
            <a:pPr lvl="1"/>
            <a:r>
              <a:rPr lang="en-US" sz="800" dirty="0"/>
              <a:t>-How often is each Vital Record backed up? Is it a manual process or automated?</a:t>
            </a:r>
          </a:p>
          <a:p>
            <a:pPr lvl="1"/>
            <a:r>
              <a:rPr lang="en-US" sz="800" dirty="0"/>
              <a:t>-Who do I contact to request back-up versions; what's their email and phone number?</a:t>
            </a:r>
          </a:p>
          <a:p>
            <a:endParaRPr lang="en-US" sz="800" dirty="0"/>
          </a:p>
          <a:p>
            <a:r>
              <a:rPr lang="en-US" sz="800" dirty="0"/>
              <a:t>***Assume your office space had a small fire overnight. Upon returning to work, what items would you instinctively reach for to conduct your job that would no longer exist? What items are you used to having on your desk, computer, around the office that would be difficult to operate without? (These items are the starting point to your list of Vital Records</a:t>
            </a:r>
            <a:r>
              <a:rPr lang="en-US" sz="800" dirty="0" smtClean="0"/>
              <a:t>)</a:t>
            </a:r>
            <a:endParaRPr lang="en-US" sz="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45" y="3048000"/>
            <a:ext cx="7810500" cy="234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10200" y="2743200"/>
            <a:ext cx="3429000" cy="1200329"/>
          </a:xfrm>
          <a:prstGeom prst="rect">
            <a:avLst/>
          </a:prstGeom>
          <a:solidFill>
            <a:schemeClr val="bg1"/>
          </a:solidFill>
          <a:ln w="3175">
            <a:solidFill>
              <a:schemeClr val="tx1"/>
            </a:solidFill>
          </a:ln>
        </p:spPr>
        <p:txBody>
          <a:bodyPr wrap="square" rtlCol="0">
            <a:spAutoFit/>
          </a:bodyPr>
          <a:lstStyle/>
          <a:p>
            <a:pPr algn="ctr"/>
            <a:r>
              <a:rPr lang="en-US" b="1" dirty="0" smtClean="0">
                <a:solidFill>
                  <a:srgbClr val="FF0000"/>
                </a:solidFill>
              </a:rPr>
              <a:t>Some records/resources can be imported from a master list – or you can add them in directly</a:t>
            </a:r>
          </a:p>
        </p:txBody>
      </p:sp>
    </p:spTree>
    <p:extLst>
      <p:ext uri="{BB962C8B-B14F-4D97-AF65-F5344CB8AC3E}">
        <p14:creationId xmlns:p14="http://schemas.microsoft.com/office/powerpoint/2010/main" val="536045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080" y="815109"/>
            <a:ext cx="6366902" cy="495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Adding Vital Records/Resources</a:t>
            </a:r>
          </a:p>
        </p:txBody>
      </p:sp>
      <p:sp>
        <p:nvSpPr>
          <p:cNvPr id="5" name="TextBox 4"/>
          <p:cNvSpPr txBox="1"/>
          <p:nvPr/>
        </p:nvSpPr>
        <p:spPr>
          <a:xfrm>
            <a:off x="185561" y="849745"/>
            <a:ext cx="2556901" cy="923330"/>
          </a:xfrm>
          <a:prstGeom prst="rect">
            <a:avLst/>
          </a:prstGeom>
          <a:noFill/>
          <a:ln w="3175">
            <a:noFill/>
          </a:ln>
        </p:spPr>
        <p:txBody>
          <a:bodyPr wrap="square" rtlCol="0">
            <a:spAutoFit/>
          </a:bodyPr>
          <a:lstStyle/>
          <a:p>
            <a:pPr algn="ctr"/>
            <a:r>
              <a:rPr lang="en-US" b="1" dirty="0" smtClean="0">
                <a:solidFill>
                  <a:schemeClr val="tx2">
                    <a:lumMod val="60000"/>
                    <a:lumOff val="40000"/>
                  </a:schemeClr>
                </a:solidFill>
              </a:rPr>
              <a:t>Identify the name of this record and select its type</a:t>
            </a:r>
          </a:p>
        </p:txBody>
      </p:sp>
      <p:sp>
        <p:nvSpPr>
          <p:cNvPr id="6" name="TextBox 5"/>
          <p:cNvSpPr txBox="1"/>
          <p:nvPr/>
        </p:nvSpPr>
        <p:spPr>
          <a:xfrm>
            <a:off x="262499" y="1905000"/>
            <a:ext cx="2447636" cy="369332"/>
          </a:xfrm>
          <a:prstGeom prst="rect">
            <a:avLst/>
          </a:prstGeom>
          <a:noFill/>
          <a:ln w="3175">
            <a:noFill/>
          </a:ln>
        </p:spPr>
        <p:txBody>
          <a:bodyPr wrap="square" rtlCol="0">
            <a:spAutoFit/>
          </a:bodyPr>
          <a:lstStyle/>
          <a:p>
            <a:pPr algn="ctr"/>
            <a:r>
              <a:rPr lang="en-US" b="1" dirty="0" smtClean="0">
                <a:solidFill>
                  <a:schemeClr val="tx2">
                    <a:lumMod val="60000"/>
                    <a:lumOff val="40000"/>
                  </a:schemeClr>
                </a:solidFill>
              </a:rPr>
              <a:t>text type-in</a:t>
            </a:r>
          </a:p>
        </p:txBody>
      </p:sp>
      <p:sp>
        <p:nvSpPr>
          <p:cNvPr id="7" name="TextBox 6"/>
          <p:cNvSpPr txBox="1"/>
          <p:nvPr/>
        </p:nvSpPr>
        <p:spPr>
          <a:xfrm>
            <a:off x="262499" y="2819400"/>
            <a:ext cx="2438400" cy="369332"/>
          </a:xfrm>
          <a:prstGeom prst="rect">
            <a:avLst/>
          </a:prstGeom>
          <a:noFill/>
          <a:ln w="3175">
            <a:noFill/>
          </a:ln>
        </p:spPr>
        <p:txBody>
          <a:bodyPr wrap="square" rtlCol="0">
            <a:spAutoFit/>
          </a:bodyPr>
          <a:lstStyle/>
          <a:p>
            <a:pPr algn="ctr"/>
            <a:r>
              <a:rPr lang="en-US" b="1" dirty="0" smtClean="0">
                <a:solidFill>
                  <a:schemeClr val="tx2">
                    <a:lumMod val="60000"/>
                    <a:lumOff val="40000"/>
                  </a:schemeClr>
                </a:solidFill>
              </a:rPr>
              <a:t>text type-in</a:t>
            </a:r>
          </a:p>
        </p:txBody>
      </p:sp>
      <p:sp>
        <p:nvSpPr>
          <p:cNvPr id="8" name="TextBox 7"/>
          <p:cNvSpPr txBox="1"/>
          <p:nvPr/>
        </p:nvSpPr>
        <p:spPr>
          <a:xfrm>
            <a:off x="262499" y="3657600"/>
            <a:ext cx="2252101" cy="369332"/>
          </a:xfrm>
          <a:prstGeom prst="rect">
            <a:avLst/>
          </a:prstGeom>
          <a:noFill/>
          <a:ln w="3175">
            <a:noFill/>
          </a:ln>
        </p:spPr>
        <p:txBody>
          <a:bodyPr wrap="square" rtlCol="0">
            <a:spAutoFit/>
          </a:bodyPr>
          <a:lstStyle/>
          <a:p>
            <a:pPr algn="ctr"/>
            <a:r>
              <a:rPr lang="en-US" b="1" dirty="0" smtClean="0">
                <a:solidFill>
                  <a:schemeClr val="tx2">
                    <a:lumMod val="60000"/>
                    <a:lumOff val="40000"/>
                  </a:schemeClr>
                </a:solidFill>
              </a:rPr>
              <a:t>Use pull-on menus</a:t>
            </a:r>
          </a:p>
        </p:txBody>
      </p:sp>
      <p:sp>
        <p:nvSpPr>
          <p:cNvPr id="9" name="TextBox 8"/>
          <p:cNvSpPr txBox="1"/>
          <p:nvPr/>
        </p:nvSpPr>
        <p:spPr>
          <a:xfrm>
            <a:off x="262499" y="4800600"/>
            <a:ext cx="2438400" cy="369332"/>
          </a:xfrm>
          <a:prstGeom prst="rect">
            <a:avLst/>
          </a:prstGeom>
          <a:noFill/>
          <a:ln w="3175">
            <a:noFill/>
          </a:ln>
        </p:spPr>
        <p:txBody>
          <a:bodyPr wrap="square" rtlCol="0">
            <a:spAutoFit/>
          </a:bodyPr>
          <a:lstStyle/>
          <a:p>
            <a:pPr algn="ctr"/>
            <a:r>
              <a:rPr lang="en-US" b="1" dirty="0" smtClean="0">
                <a:solidFill>
                  <a:schemeClr val="tx2">
                    <a:lumMod val="60000"/>
                    <a:lumOff val="40000"/>
                  </a:schemeClr>
                </a:solidFill>
              </a:rPr>
              <a:t>text type-in</a:t>
            </a:r>
          </a:p>
        </p:txBody>
      </p:sp>
      <p:cxnSp>
        <p:nvCxnSpPr>
          <p:cNvPr id="10" name="Straight Arrow Connector 9"/>
          <p:cNvCxnSpPr/>
          <p:nvPr/>
        </p:nvCxnSpPr>
        <p:spPr>
          <a:xfrm>
            <a:off x="2628900" y="1311410"/>
            <a:ext cx="3421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286000" y="2089666"/>
            <a:ext cx="76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2209800" y="3004066"/>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2514600" y="3886200"/>
            <a:ext cx="2324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Left Brace 16"/>
          <p:cNvSpPr/>
          <p:nvPr/>
        </p:nvSpPr>
        <p:spPr>
          <a:xfrm>
            <a:off x="2775159" y="3429000"/>
            <a:ext cx="155448" cy="9144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0" name="Straight Arrow Connector 19"/>
          <p:cNvCxnSpPr/>
          <p:nvPr/>
        </p:nvCxnSpPr>
        <p:spPr>
          <a:xfrm>
            <a:off x="2209800" y="4985266"/>
            <a:ext cx="7208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2648389" y="1066800"/>
            <a:ext cx="282218" cy="2318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33851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32892"/>
            <a:ext cx="8610600" cy="295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0" y="838200"/>
            <a:ext cx="7467600" cy="646331"/>
          </a:xfrm>
          <a:prstGeom prst="rect">
            <a:avLst/>
          </a:prstGeom>
          <a:noFill/>
        </p:spPr>
        <p:txBody>
          <a:bodyPr wrap="square" rtlCol="0">
            <a:spAutoFit/>
          </a:bodyPr>
          <a:lstStyle/>
          <a:p>
            <a:r>
              <a:rPr lang="en-US" b="1" dirty="0" smtClean="0">
                <a:solidFill>
                  <a:schemeClr val="tx2">
                    <a:lumMod val="60000"/>
                    <a:lumOff val="40000"/>
                  </a:schemeClr>
                </a:solidFill>
              </a:rPr>
              <a:t>You can access the various sections either from the menu at the top of the screen or from the buttons in the center of the screen</a:t>
            </a:r>
            <a:endParaRPr lang="en-US" b="1" dirty="0">
              <a:solidFill>
                <a:schemeClr val="tx2">
                  <a:lumMod val="60000"/>
                  <a:lumOff val="40000"/>
                </a:schemeClr>
              </a:solidFill>
            </a:endParaRPr>
          </a:p>
        </p:txBody>
      </p:sp>
      <p:cxnSp>
        <p:nvCxnSpPr>
          <p:cNvPr id="7" name="Straight Arrow Connector 6"/>
          <p:cNvCxnSpPr/>
          <p:nvPr/>
        </p:nvCxnSpPr>
        <p:spPr>
          <a:xfrm flipH="1" flipV="1">
            <a:off x="1676400" y="3124200"/>
            <a:ext cx="457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flipV="1">
            <a:off x="2667000" y="3124200"/>
            <a:ext cx="76200" cy="8886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3810000" y="3124200"/>
            <a:ext cx="26670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3810000" y="3124200"/>
            <a:ext cx="914400" cy="1828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3200400" y="3124200"/>
            <a:ext cx="2286000" cy="2133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057400" y="4038600"/>
            <a:ext cx="914400" cy="1143000"/>
          </a:xfrm>
          <a:prstGeom prst="rect">
            <a:avLst/>
          </a:prstGeom>
          <a:solidFill>
            <a:schemeClr val="accent2">
              <a:lumMod val="40000"/>
              <a:lumOff val="6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71800" y="3657600"/>
            <a:ext cx="914400" cy="990600"/>
          </a:xfrm>
          <a:prstGeom prst="rect">
            <a:avLst/>
          </a:prstGeom>
          <a:solidFill>
            <a:schemeClr val="accent2">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4953000"/>
            <a:ext cx="914400" cy="228600"/>
          </a:xfrm>
          <a:prstGeom prst="rect">
            <a:avLst/>
          </a:prstGeom>
          <a:solidFill>
            <a:schemeClr val="accent2">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971800" y="3124200"/>
            <a:ext cx="609600" cy="9144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63" y="1203034"/>
            <a:ext cx="80010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Brace 1"/>
          <p:cNvSpPr/>
          <p:nvPr/>
        </p:nvSpPr>
        <p:spPr>
          <a:xfrm>
            <a:off x="682706" y="1981200"/>
            <a:ext cx="155448" cy="12954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Left Brace 2"/>
          <p:cNvSpPr/>
          <p:nvPr/>
        </p:nvSpPr>
        <p:spPr>
          <a:xfrm>
            <a:off x="609600" y="3886200"/>
            <a:ext cx="228554" cy="16002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TextBox 4"/>
          <p:cNvSpPr txBox="1"/>
          <p:nvPr/>
        </p:nvSpPr>
        <p:spPr>
          <a:xfrm>
            <a:off x="381000"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Alert Notification Procedures</a:t>
            </a:r>
          </a:p>
        </p:txBody>
      </p:sp>
      <p:sp>
        <p:nvSpPr>
          <p:cNvPr id="6" name="TextBox 5"/>
          <p:cNvSpPr txBox="1"/>
          <p:nvPr/>
        </p:nvSpPr>
        <p:spPr>
          <a:xfrm>
            <a:off x="18473" y="2398067"/>
            <a:ext cx="748885" cy="461665"/>
          </a:xfrm>
          <a:prstGeom prst="rect">
            <a:avLst/>
          </a:prstGeom>
          <a:noFill/>
          <a:ln w="3175">
            <a:solidFill>
              <a:schemeClr val="tx1"/>
            </a:solidFill>
          </a:ln>
        </p:spPr>
        <p:txBody>
          <a:bodyPr wrap="square" rtlCol="0">
            <a:spAutoFit/>
          </a:bodyPr>
          <a:lstStyle/>
          <a:p>
            <a:pPr algn="ctr"/>
            <a:r>
              <a:rPr lang="en-US" sz="1200" b="1" dirty="0" smtClean="0">
                <a:solidFill>
                  <a:srgbClr val="FF0000"/>
                </a:solidFill>
              </a:rPr>
              <a:t>System set</a:t>
            </a:r>
          </a:p>
        </p:txBody>
      </p:sp>
      <p:sp>
        <p:nvSpPr>
          <p:cNvPr id="7" name="TextBox 6"/>
          <p:cNvSpPr txBox="1"/>
          <p:nvPr/>
        </p:nvSpPr>
        <p:spPr>
          <a:xfrm>
            <a:off x="-24268" y="4455467"/>
            <a:ext cx="748885" cy="461665"/>
          </a:xfrm>
          <a:prstGeom prst="rect">
            <a:avLst/>
          </a:prstGeom>
          <a:noFill/>
          <a:ln w="3175">
            <a:solidFill>
              <a:schemeClr val="tx1"/>
            </a:solidFill>
          </a:ln>
        </p:spPr>
        <p:txBody>
          <a:bodyPr wrap="square" rtlCol="0">
            <a:spAutoFit/>
          </a:bodyPr>
          <a:lstStyle/>
          <a:p>
            <a:pPr algn="ctr"/>
            <a:r>
              <a:rPr lang="en-US" sz="1200" b="1" dirty="0" smtClean="0">
                <a:solidFill>
                  <a:srgbClr val="FF0000"/>
                </a:solidFill>
              </a:rPr>
              <a:t>Dept. input</a:t>
            </a:r>
          </a:p>
        </p:txBody>
      </p:sp>
      <p:sp>
        <p:nvSpPr>
          <p:cNvPr id="8" name="TextBox 7"/>
          <p:cNvSpPr txBox="1"/>
          <p:nvPr/>
        </p:nvSpPr>
        <p:spPr>
          <a:xfrm>
            <a:off x="6248400" y="3733800"/>
            <a:ext cx="1587085" cy="830997"/>
          </a:xfrm>
          <a:prstGeom prst="rect">
            <a:avLst/>
          </a:prstGeom>
          <a:noFill/>
          <a:ln w="3175">
            <a:solidFill>
              <a:schemeClr val="tx1"/>
            </a:solidFill>
          </a:ln>
        </p:spPr>
        <p:txBody>
          <a:bodyPr wrap="square" rtlCol="0">
            <a:spAutoFit/>
          </a:bodyPr>
          <a:lstStyle/>
          <a:p>
            <a:pPr algn="ctr"/>
            <a:r>
              <a:rPr lang="en-US" sz="1200" b="1" dirty="0" smtClean="0">
                <a:solidFill>
                  <a:srgbClr val="FF0000"/>
                </a:solidFill>
              </a:rPr>
              <a:t>Identify how and who will notify different parts of your team</a:t>
            </a:r>
          </a:p>
        </p:txBody>
      </p:sp>
    </p:spTree>
    <p:extLst>
      <p:ext uri="{BB962C8B-B14F-4D97-AF65-F5344CB8AC3E}">
        <p14:creationId xmlns:p14="http://schemas.microsoft.com/office/powerpoint/2010/main" val="1263510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1511"/>
            <a:ext cx="8153400"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Drive Away Kits</a:t>
            </a:r>
          </a:p>
          <a:p>
            <a:pPr algn="ctr"/>
            <a:r>
              <a:rPr lang="en-US" b="1" dirty="0" smtClean="0">
                <a:solidFill>
                  <a:srgbClr val="FF0000"/>
                </a:solidFill>
              </a:rPr>
              <a:t>Note if this module gives you problems switch to Chrome</a:t>
            </a:r>
          </a:p>
        </p:txBody>
      </p:sp>
      <p:sp>
        <p:nvSpPr>
          <p:cNvPr id="3" name="TextBox 2"/>
          <p:cNvSpPr txBox="1"/>
          <p:nvPr/>
        </p:nvSpPr>
        <p:spPr>
          <a:xfrm>
            <a:off x="381000" y="914400"/>
            <a:ext cx="8153400" cy="1477328"/>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There are 3 types of drive away kits pre-loaded in the plan</a:t>
            </a:r>
          </a:p>
          <a:p>
            <a:pPr algn="ctr"/>
            <a:r>
              <a:rPr lang="en-US" b="1" dirty="0" smtClean="0">
                <a:solidFill>
                  <a:schemeClr val="tx2">
                    <a:lumMod val="60000"/>
                    <a:lumOff val="40000"/>
                  </a:schemeClr>
                </a:solidFill>
              </a:rPr>
              <a:t>Administrative</a:t>
            </a:r>
          </a:p>
          <a:p>
            <a:pPr algn="ctr"/>
            <a:r>
              <a:rPr lang="en-US" b="1" dirty="0" smtClean="0">
                <a:solidFill>
                  <a:schemeClr val="tx2">
                    <a:lumMod val="60000"/>
                    <a:lumOff val="40000"/>
                  </a:schemeClr>
                </a:solidFill>
              </a:rPr>
              <a:t>Budget/Accounting</a:t>
            </a:r>
          </a:p>
          <a:p>
            <a:pPr algn="ctr"/>
            <a:r>
              <a:rPr lang="en-US" b="1" dirty="0" smtClean="0">
                <a:solidFill>
                  <a:schemeClr val="tx2">
                    <a:lumMod val="60000"/>
                    <a:lumOff val="40000"/>
                  </a:schemeClr>
                </a:solidFill>
              </a:rPr>
              <a:t>Personnel</a:t>
            </a:r>
          </a:p>
          <a:p>
            <a:pPr algn="ctr"/>
            <a:r>
              <a:rPr lang="en-US" b="1" dirty="0" smtClean="0">
                <a:solidFill>
                  <a:schemeClr val="tx2">
                    <a:lumMod val="60000"/>
                    <a:lumOff val="40000"/>
                  </a:schemeClr>
                </a:solidFill>
              </a:rPr>
              <a:t>You can also add your own type of kit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14600"/>
            <a:ext cx="16192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200400"/>
            <a:ext cx="50101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34891" y="3711356"/>
            <a:ext cx="3201266"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For the pre-loaded kits – you can hide the entire kit</a:t>
            </a:r>
          </a:p>
        </p:txBody>
      </p:sp>
      <p:cxnSp>
        <p:nvCxnSpPr>
          <p:cNvPr id="5" name="Straight Arrow Connector 4"/>
          <p:cNvCxnSpPr>
            <a:stCxn id="6" idx="1"/>
          </p:cNvCxnSpPr>
          <p:nvPr/>
        </p:nvCxnSpPr>
        <p:spPr>
          <a:xfrm flipH="1" flipV="1">
            <a:off x="4953000" y="4034521"/>
            <a:ext cx="581891"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4114800" y="2391728"/>
            <a:ext cx="152400" cy="12658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50270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45" y="1133641"/>
            <a:ext cx="3341255" cy="229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Pre-Loaded Drive Away Kits</a:t>
            </a:r>
          </a:p>
        </p:txBody>
      </p:sp>
      <p:sp>
        <p:nvSpPr>
          <p:cNvPr id="4" name="TextBox 3"/>
          <p:cNvSpPr txBox="1"/>
          <p:nvPr/>
        </p:nvSpPr>
        <p:spPr>
          <a:xfrm>
            <a:off x="381000" y="762000"/>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You need to either add a quantity to the item or hide the item</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80198"/>
            <a:ext cx="80962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762000" y="1066800"/>
            <a:ext cx="3352800" cy="2819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6705600" y="1131332"/>
            <a:ext cx="990600" cy="38801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6400800" y="2362200"/>
            <a:ext cx="1447800" cy="2057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4276725" y="2971800"/>
            <a:ext cx="1209675" cy="2209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962400" y="2057400"/>
            <a:ext cx="2743200" cy="1477328"/>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You can also add your own items and/or provide additional information for pre-loaded items</a:t>
            </a:r>
          </a:p>
        </p:txBody>
      </p:sp>
      <p:sp>
        <p:nvSpPr>
          <p:cNvPr id="16" name="TextBox 15"/>
          <p:cNvSpPr txBox="1"/>
          <p:nvPr/>
        </p:nvSpPr>
        <p:spPr>
          <a:xfrm>
            <a:off x="392544" y="5486400"/>
            <a:ext cx="8446655" cy="646331"/>
          </a:xfrm>
          <a:prstGeom prst="rect">
            <a:avLst/>
          </a:prstGeom>
          <a:noFill/>
          <a:ln w="3175">
            <a:solidFill>
              <a:schemeClr val="tx1"/>
            </a:solidFill>
          </a:ln>
        </p:spPr>
        <p:txBody>
          <a:bodyPr wrap="square" rtlCol="0">
            <a:spAutoFit/>
          </a:bodyPr>
          <a:lstStyle/>
          <a:p>
            <a:pPr algn="ctr"/>
            <a:r>
              <a:rPr lang="en-US" b="1" dirty="0" smtClean="0">
                <a:solidFill>
                  <a:srgbClr val="FF0000"/>
                </a:solidFill>
              </a:rPr>
              <a:t>This is a unique screen which requires you to either use the back arrow key on your browser or select like Main menu on the gold bar to leave this page</a:t>
            </a:r>
          </a:p>
        </p:txBody>
      </p:sp>
      <p:sp>
        <p:nvSpPr>
          <p:cNvPr id="18" name="TextBox 17"/>
          <p:cNvSpPr txBox="1"/>
          <p:nvPr/>
        </p:nvSpPr>
        <p:spPr>
          <a:xfrm>
            <a:off x="7124700" y="1208038"/>
            <a:ext cx="1447800" cy="2308324"/>
          </a:xfrm>
          <a:prstGeom prst="rect">
            <a:avLst/>
          </a:prstGeom>
          <a:solidFill>
            <a:schemeClr val="bg1"/>
          </a:solidFill>
          <a:ln w="3175">
            <a:solidFill>
              <a:schemeClr val="tx1"/>
            </a:solidFill>
          </a:ln>
        </p:spPr>
        <p:txBody>
          <a:bodyPr wrap="square" rtlCol="0">
            <a:spAutoFit/>
          </a:bodyPr>
          <a:lstStyle/>
          <a:p>
            <a:pPr algn="ctr"/>
            <a:r>
              <a:rPr lang="en-US" b="1" dirty="0" smtClean="0">
                <a:solidFill>
                  <a:schemeClr val="tx2">
                    <a:lumMod val="60000"/>
                    <a:lumOff val="40000"/>
                  </a:schemeClr>
                </a:solidFill>
              </a:rPr>
              <a:t>After the initial add – if you edit an item – you have to hit “save” for it to stay</a:t>
            </a:r>
          </a:p>
        </p:txBody>
      </p:sp>
      <p:cxnSp>
        <p:nvCxnSpPr>
          <p:cNvPr id="15" name="Straight Arrow Connector 14"/>
          <p:cNvCxnSpPr/>
          <p:nvPr/>
        </p:nvCxnSpPr>
        <p:spPr>
          <a:xfrm flipH="1">
            <a:off x="7239000" y="3429000"/>
            <a:ext cx="304800" cy="990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83035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What should be in these kits?</a:t>
            </a:r>
          </a:p>
        </p:txBody>
      </p:sp>
      <p:sp>
        <p:nvSpPr>
          <p:cNvPr id="3" name="TextBox 2"/>
          <p:cNvSpPr txBox="1"/>
          <p:nvPr/>
        </p:nvSpPr>
        <p:spPr>
          <a:xfrm>
            <a:off x="394855" y="693881"/>
            <a:ext cx="8153400" cy="1477328"/>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Look at this way – if you had 15 minutes to pack the things from your office which would be critical to you being able to do your job for the next 48 hours and which are not easily replaced/borrowed, what would they be?</a:t>
            </a:r>
          </a:p>
          <a:p>
            <a:pPr algn="ctr"/>
            <a:r>
              <a:rPr lang="en-US" b="1" dirty="0" smtClean="0">
                <a:solidFill>
                  <a:schemeClr val="tx2">
                    <a:lumMod val="60000"/>
                    <a:lumOff val="40000"/>
                  </a:schemeClr>
                </a:solidFill>
              </a:rPr>
              <a:t>Remember you need to be able to carry/move in your hands/car.</a:t>
            </a:r>
          </a:p>
        </p:txBody>
      </p:sp>
      <p:sp>
        <p:nvSpPr>
          <p:cNvPr id="4" name="TextBox 3"/>
          <p:cNvSpPr txBox="1"/>
          <p:nvPr/>
        </p:nvSpPr>
        <p:spPr>
          <a:xfrm>
            <a:off x="394855" y="2590800"/>
            <a:ext cx="3429000" cy="1200329"/>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Things that could be replaced</a:t>
            </a:r>
          </a:p>
          <a:p>
            <a:pPr algn="ctr"/>
            <a:r>
              <a:rPr lang="en-US" b="1" dirty="0" smtClean="0">
                <a:solidFill>
                  <a:schemeClr val="tx2">
                    <a:lumMod val="60000"/>
                    <a:lumOff val="40000"/>
                  </a:schemeClr>
                </a:solidFill>
              </a:rPr>
              <a:t>Office supplies</a:t>
            </a:r>
          </a:p>
          <a:p>
            <a:pPr algn="ctr"/>
            <a:r>
              <a:rPr lang="en-US" b="1" dirty="0" smtClean="0">
                <a:solidFill>
                  <a:schemeClr val="tx2">
                    <a:lumMod val="60000"/>
                    <a:lumOff val="40000"/>
                  </a:schemeClr>
                </a:solidFill>
              </a:rPr>
              <a:t>Computers</a:t>
            </a:r>
          </a:p>
          <a:p>
            <a:pPr algn="ctr"/>
            <a:r>
              <a:rPr lang="en-US" b="1" dirty="0" smtClean="0">
                <a:solidFill>
                  <a:schemeClr val="tx2">
                    <a:lumMod val="60000"/>
                    <a:lumOff val="40000"/>
                  </a:schemeClr>
                </a:solidFill>
              </a:rPr>
              <a:t>Copy machines</a:t>
            </a:r>
          </a:p>
        </p:txBody>
      </p:sp>
      <p:sp>
        <p:nvSpPr>
          <p:cNvPr id="5" name="TextBox 4"/>
          <p:cNvSpPr txBox="1"/>
          <p:nvPr/>
        </p:nvSpPr>
        <p:spPr>
          <a:xfrm>
            <a:off x="501073" y="4724400"/>
            <a:ext cx="8153400" cy="923330"/>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One example from a training was the printing plates required for printing any kind of check – 6 week lead time</a:t>
            </a:r>
          </a:p>
          <a:p>
            <a:pPr algn="ctr"/>
            <a:endParaRPr lang="en-US" b="1" dirty="0" smtClean="0">
              <a:solidFill>
                <a:schemeClr val="tx2">
                  <a:lumMod val="60000"/>
                  <a:lumOff val="40000"/>
                </a:schemeClr>
              </a:solidFill>
            </a:endParaRPr>
          </a:p>
        </p:txBody>
      </p:sp>
      <p:sp>
        <p:nvSpPr>
          <p:cNvPr id="6" name="TextBox 5"/>
          <p:cNvSpPr txBox="1"/>
          <p:nvPr/>
        </p:nvSpPr>
        <p:spPr>
          <a:xfrm>
            <a:off x="4457700" y="2286000"/>
            <a:ext cx="4000500" cy="2031325"/>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Things you might want to take:</a:t>
            </a:r>
          </a:p>
          <a:p>
            <a:pPr algn="ctr"/>
            <a:r>
              <a:rPr lang="en-US" b="1" dirty="0" smtClean="0">
                <a:solidFill>
                  <a:schemeClr val="tx2">
                    <a:lumMod val="60000"/>
                    <a:lumOff val="40000"/>
                  </a:schemeClr>
                </a:solidFill>
              </a:rPr>
              <a:t>Radio and charger</a:t>
            </a:r>
          </a:p>
          <a:p>
            <a:pPr algn="ctr"/>
            <a:r>
              <a:rPr lang="en-US" b="1" dirty="0" smtClean="0">
                <a:solidFill>
                  <a:schemeClr val="tx2">
                    <a:lumMod val="60000"/>
                    <a:lumOff val="40000"/>
                  </a:schemeClr>
                </a:solidFill>
              </a:rPr>
              <a:t>Cell phone and charger</a:t>
            </a:r>
          </a:p>
          <a:p>
            <a:pPr algn="ctr"/>
            <a:r>
              <a:rPr lang="en-US" b="1" dirty="0" smtClean="0">
                <a:solidFill>
                  <a:schemeClr val="tx2">
                    <a:lumMod val="60000"/>
                    <a:lumOff val="40000"/>
                  </a:schemeClr>
                </a:solidFill>
              </a:rPr>
              <a:t>Paper records (vital like personnel files, contracts) which may be either needed or for which there are no electronic backups</a:t>
            </a:r>
          </a:p>
        </p:txBody>
      </p:sp>
    </p:spTree>
    <p:extLst>
      <p:ext uri="{BB962C8B-B14F-4D97-AF65-F5344CB8AC3E}">
        <p14:creationId xmlns:p14="http://schemas.microsoft.com/office/powerpoint/2010/main" val="1159800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Example of a personnel kit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0772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558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52091"/>
            <a:ext cx="8200304"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171511"/>
            <a:ext cx="8153400" cy="369332"/>
          </a:xfrm>
          <a:prstGeom prst="rect">
            <a:avLst/>
          </a:prstGeom>
          <a:noFill/>
          <a:ln w="3175">
            <a:solidFill>
              <a:schemeClr val="tx1"/>
            </a:solidFill>
          </a:ln>
        </p:spPr>
        <p:txBody>
          <a:bodyPr wrap="square" rtlCol="0">
            <a:spAutoFit/>
          </a:bodyPr>
          <a:lstStyle/>
          <a:p>
            <a:pPr algn="ctr"/>
            <a:r>
              <a:rPr lang="en-US" b="1" dirty="0" err="1" smtClean="0">
                <a:solidFill>
                  <a:schemeClr val="tx2">
                    <a:lumMod val="60000"/>
                    <a:lumOff val="40000"/>
                  </a:schemeClr>
                </a:solidFill>
              </a:rPr>
              <a:t>TTE</a:t>
            </a:r>
            <a:r>
              <a:rPr lang="en-US" b="1" dirty="0" smtClean="0">
                <a:solidFill>
                  <a:schemeClr val="tx2">
                    <a:lumMod val="60000"/>
                    <a:lumOff val="40000"/>
                  </a:schemeClr>
                </a:solidFill>
              </a:rPr>
              <a:t>/Plan Maintenance</a:t>
            </a:r>
          </a:p>
        </p:txBody>
      </p:sp>
      <p:sp>
        <p:nvSpPr>
          <p:cNvPr id="4" name="TextBox 3"/>
          <p:cNvSpPr txBox="1"/>
          <p:nvPr/>
        </p:nvSpPr>
        <p:spPr>
          <a:xfrm>
            <a:off x="438728" y="547770"/>
            <a:ext cx="3371272" cy="2308324"/>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This is where you can record table </a:t>
            </a:r>
            <a:r>
              <a:rPr lang="en-US" b="1" dirty="0">
                <a:solidFill>
                  <a:schemeClr val="tx2">
                    <a:lumMod val="60000"/>
                    <a:lumOff val="40000"/>
                  </a:schemeClr>
                </a:solidFill>
              </a:rPr>
              <a:t>top exercise</a:t>
            </a:r>
            <a:br>
              <a:rPr lang="en-US" b="1" dirty="0">
                <a:solidFill>
                  <a:schemeClr val="tx2">
                    <a:lumMod val="60000"/>
                    <a:lumOff val="40000"/>
                  </a:schemeClr>
                </a:solidFill>
              </a:rPr>
            </a:br>
            <a:r>
              <a:rPr lang="en-US" b="1" dirty="0">
                <a:solidFill>
                  <a:schemeClr val="tx2">
                    <a:lumMod val="60000"/>
                    <a:lumOff val="40000"/>
                  </a:schemeClr>
                </a:solidFill>
              </a:rPr>
              <a:t>full scale exercise</a:t>
            </a:r>
            <a:br>
              <a:rPr lang="en-US" b="1" dirty="0">
                <a:solidFill>
                  <a:schemeClr val="tx2">
                    <a:lumMod val="60000"/>
                    <a:lumOff val="40000"/>
                  </a:schemeClr>
                </a:solidFill>
              </a:rPr>
            </a:br>
            <a:r>
              <a:rPr lang="en-US" b="1" dirty="0">
                <a:solidFill>
                  <a:schemeClr val="tx2">
                    <a:lumMod val="60000"/>
                    <a:lumOff val="40000"/>
                  </a:schemeClr>
                </a:solidFill>
              </a:rPr>
              <a:t>system test</a:t>
            </a:r>
            <a:br>
              <a:rPr lang="en-US" b="1" dirty="0">
                <a:solidFill>
                  <a:schemeClr val="tx2">
                    <a:lumMod val="60000"/>
                    <a:lumOff val="40000"/>
                  </a:schemeClr>
                </a:solidFill>
              </a:rPr>
            </a:br>
            <a:r>
              <a:rPr lang="en-US" b="1" dirty="0">
                <a:solidFill>
                  <a:schemeClr val="tx2">
                    <a:lumMod val="60000"/>
                    <a:lumOff val="40000"/>
                  </a:schemeClr>
                </a:solidFill>
              </a:rPr>
              <a:t>training</a:t>
            </a:r>
            <a:br>
              <a:rPr lang="en-US" b="1" dirty="0">
                <a:solidFill>
                  <a:schemeClr val="tx2">
                    <a:lumMod val="60000"/>
                    <a:lumOff val="40000"/>
                  </a:schemeClr>
                </a:solidFill>
              </a:rPr>
            </a:br>
            <a:r>
              <a:rPr lang="en-US" b="1" dirty="0">
                <a:solidFill>
                  <a:schemeClr val="tx2">
                    <a:lumMod val="60000"/>
                    <a:lumOff val="40000"/>
                  </a:schemeClr>
                </a:solidFill>
              </a:rPr>
              <a:t>plan maintenance</a:t>
            </a:r>
            <a:br>
              <a:rPr lang="en-US" b="1" dirty="0">
                <a:solidFill>
                  <a:schemeClr val="tx2">
                    <a:lumMod val="60000"/>
                    <a:lumOff val="40000"/>
                  </a:schemeClr>
                </a:solidFill>
              </a:rPr>
            </a:br>
            <a:r>
              <a:rPr lang="en-US" b="1" dirty="0">
                <a:solidFill>
                  <a:schemeClr val="tx2">
                    <a:lumMod val="60000"/>
                    <a:lumOff val="40000"/>
                  </a:schemeClr>
                </a:solidFill>
              </a:rPr>
              <a:t>continuity event/activation</a:t>
            </a:r>
            <a:br>
              <a:rPr lang="en-US" b="1" dirty="0">
                <a:solidFill>
                  <a:schemeClr val="tx2">
                    <a:lumMod val="60000"/>
                    <a:lumOff val="40000"/>
                  </a:schemeClr>
                </a:solidFill>
              </a:rPr>
            </a:br>
            <a:r>
              <a:rPr lang="en-US" b="1" dirty="0" smtClean="0">
                <a:solidFill>
                  <a:schemeClr val="tx2">
                    <a:lumMod val="60000"/>
                    <a:lumOff val="40000"/>
                  </a:schemeClr>
                </a:solidFill>
              </a:rPr>
              <a:t>other</a:t>
            </a:r>
          </a:p>
        </p:txBody>
      </p:sp>
      <p:cxnSp>
        <p:nvCxnSpPr>
          <p:cNvPr id="5" name="Straight Arrow Connector 4"/>
          <p:cNvCxnSpPr/>
          <p:nvPr/>
        </p:nvCxnSpPr>
        <p:spPr>
          <a:xfrm>
            <a:off x="6477001" y="3452091"/>
            <a:ext cx="15240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99" y="685800"/>
            <a:ext cx="5029200" cy="178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448825" y="2528761"/>
            <a:ext cx="3657600" cy="923330"/>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You can also set-up reminders for the system to send you messages to update your plan</a:t>
            </a:r>
          </a:p>
        </p:txBody>
      </p:sp>
      <p:sp>
        <p:nvSpPr>
          <p:cNvPr id="11" name="TextBox 10"/>
          <p:cNvSpPr txBox="1"/>
          <p:nvPr/>
        </p:nvSpPr>
        <p:spPr>
          <a:xfrm>
            <a:off x="438728" y="2867946"/>
            <a:ext cx="3371272" cy="369332"/>
          </a:xfrm>
          <a:prstGeom prst="rect">
            <a:avLst/>
          </a:prstGeom>
          <a:noFill/>
          <a:ln w="3175">
            <a:solidFill>
              <a:schemeClr val="tx1"/>
            </a:solidFill>
          </a:ln>
        </p:spPr>
        <p:txBody>
          <a:bodyPr wrap="square" rtlCol="0">
            <a:spAutoFit/>
          </a:bodyPr>
          <a:lstStyle/>
          <a:p>
            <a:pPr algn="ctr"/>
            <a:r>
              <a:rPr lang="en-US" b="1" dirty="0" smtClean="0">
                <a:solidFill>
                  <a:srgbClr val="FF0000"/>
                </a:solidFill>
              </a:rPr>
              <a:t>Completed or scheduled</a:t>
            </a:r>
          </a:p>
        </p:txBody>
      </p:sp>
    </p:spTree>
    <p:extLst>
      <p:ext uri="{BB962C8B-B14F-4D97-AF65-F5344CB8AC3E}">
        <p14:creationId xmlns:p14="http://schemas.microsoft.com/office/powerpoint/2010/main" val="2589307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References/Authorities</a:t>
            </a:r>
          </a:p>
        </p:txBody>
      </p:sp>
      <p:sp>
        <p:nvSpPr>
          <p:cNvPr id="2" name="Rectangle 1"/>
          <p:cNvSpPr/>
          <p:nvPr/>
        </p:nvSpPr>
        <p:spPr>
          <a:xfrm>
            <a:off x="233218" y="838200"/>
            <a:ext cx="8763000" cy="2092881"/>
          </a:xfrm>
          <a:prstGeom prst="rect">
            <a:avLst/>
          </a:prstGeom>
        </p:spPr>
        <p:txBody>
          <a:bodyPr wrap="square">
            <a:spAutoFit/>
          </a:bodyPr>
          <a:lstStyle/>
          <a:p>
            <a:r>
              <a:rPr lang="en-US" sz="1000" dirty="0"/>
              <a:t>AUTHORITIES - Identify any Authorities that "direct" your organization towards creating and maintaining a Continuity of Operations </a:t>
            </a:r>
            <a:r>
              <a:rPr lang="en-US" sz="1000" dirty="0" smtClean="0"/>
              <a:t>Plan.</a:t>
            </a:r>
            <a:r>
              <a:rPr lang="en-US" sz="1000" dirty="0"/>
              <a:t>  These authorities could include laws, ordinances, executive orders, or other legal type initiatives mandating the COOP/emergency planning requirements.</a:t>
            </a:r>
            <a:br>
              <a:rPr lang="en-US" sz="1000" dirty="0"/>
            </a:br>
            <a:r>
              <a:rPr lang="en-US" sz="1000" dirty="0"/>
              <a:t/>
            </a:r>
            <a:br>
              <a:rPr lang="en-US" sz="1000" dirty="0"/>
            </a:br>
            <a:r>
              <a:rPr lang="en-US" sz="1000" dirty="0"/>
              <a:t>REFERENCES - Identify any related Reference documents that pertain to the contents of your </a:t>
            </a:r>
            <a:r>
              <a:rPr lang="en-US" sz="1000" dirty="0" smtClean="0"/>
              <a:t>plan.</a:t>
            </a:r>
            <a:r>
              <a:rPr lang="en-US" sz="1000" dirty="0"/>
              <a:t>  Examples of Reference documents might include:</a:t>
            </a:r>
            <a:br>
              <a:rPr lang="en-US" sz="1000" dirty="0"/>
            </a:br>
            <a:r>
              <a:rPr lang="en-US" sz="1000" dirty="0"/>
              <a:t/>
            </a:r>
            <a:br>
              <a:rPr lang="en-US" sz="1000" dirty="0"/>
            </a:br>
            <a:r>
              <a:rPr lang="en-US" sz="1000" dirty="0"/>
              <a:t>-Emergency Operations Plans</a:t>
            </a:r>
            <a:br>
              <a:rPr lang="en-US" sz="1000" dirty="0"/>
            </a:br>
            <a:r>
              <a:rPr lang="en-US" sz="1000" dirty="0"/>
              <a:t>-Comprehensive Emergency Management Plans</a:t>
            </a:r>
            <a:br>
              <a:rPr lang="en-US" sz="1000" dirty="0"/>
            </a:br>
            <a:r>
              <a:rPr lang="en-US" sz="1000" dirty="0"/>
              <a:t>-Facility Evacuation Plans</a:t>
            </a:r>
            <a:br>
              <a:rPr lang="en-US" sz="1000" dirty="0"/>
            </a:br>
            <a:r>
              <a:rPr lang="en-US" sz="1000" dirty="0"/>
              <a:t/>
            </a:r>
            <a:br>
              <a:rPr lang="en-US" sz="1000" dirty="0"/>
            </a:br>
            <a:r>
              <a:rPr lang="en-US" sz="1000" dirty="0"/>
              <a:t>MEMORANDUMS OF UNDERSTANDING - Identify any Memorandums of Understanding (</a:t>
            </a:r>
            <a:r>
              <a:rPr lang="en-US" sz="1000" dirty="0" err="1"/>
              <a:t>MOU</a:t>
            </a:r>
            <a:r>
              <a:rPr lang="en-US" sz="1000" dirty="0"/>
              <a:t>) that have been developed between your organization and other </a:t>
            </a:r>
            <a:r>
              <a:rPr lang="en-US" sz="1000" dirty="0" err="1"/>
              <a:t>MOU</a:t>
            </a:r>
            <a:r>
              <a:rPr lang="en-US" sz="1000" dirty="0"/>
              <a:t> partners (departments, agencies, other jurisdictions</a:t>
            </a:r>
            <a:r>
              <a:rPr lang="en-US" sz="1000" dirty="0" smtClean="0"/>
              <a:t>).</a:t>
            </a:r>
            <a:r>
              <a:rPr lang="en-US" sz="1000" dirty="0"/>
              <a:t>  </a:t>
            </a:r>
            <a:r>
              <a:rPr lang="en-US" sz="1000" dirty="0" err="1" smtClean="0"/>
              <a:t>MOUs</a:t>
            </a:r>
            <a:r>
              <a:rPr lang="en-US" sz="1000" dirty="0" smtClean="0"/>
              <a:t> </a:t>
            </a:r>
            <a:r>
              <a:rPr lang="en-US" sz="1000" dirty="0"/>
              <a:t>are the written documents that describe a bilateral or multilateral agreement and are used to spell out in writing a relationship between partners that have agreed to share/provide resources during a time of </a:t>
            </a:r>
            <a:r>
              <a:rPr lang="en-US" sz="1000" dirty="0" smtClean="0"/>
              <a:t>disruption. </a:t>
            </a:r>
            <a:r>
              <a:rPr lang="en-US" sz="1000" dirty="0" err="1" smtClean="0"/>
              <a:t>MOU</a:t>
            </a:r>
            <a:r>
              <a:rPr lang="en-US" sz="1000" dirty="0" smtClean="0"/>
              <a:t> </a:t>
            </a:r>
            <a:r>
              <a:rPr lang="en-US" sz="1000" dirty="0"/>
              <a:t>are helpful in providing a clear understanding of each party's commitment and level of agreed assistance should certain types of events occur.</a:t>
            </a:r>
          </a:p>
        </p:txBody>
      </p:sp>
    </p:spTree>
    <p:extLst>
      <p:ext uri="{BB962C8B-B14F-4D97-AF65-F5344CB8AC3E}">
        <p14:creationId xmlns:p14="http://schemas.microsoft.com/office/powerpoint/2010/main" val="3343623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71511"/>
            <a:ext cx="8153400" cy="36933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References/Authorities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64" y="1524000"/>
            <a:ext cx="81534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621268"/>
            <a:ext cx="8153400"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There are 3 pre-loaded  authorities and references – you can add additional</a:t>
            </a:r>
          </a:p>
        </p:txBody>
      </p:sp>
    </p:spTree>
    <p:extLst>
      <p:ext uri="{BB962C8B-B14F-4D97-AF65-F5344CB8AC3E}">
        <p14:creationId xmlns:p14="http://schemas.microsoft.com/office/powerpoint/2010/main" val="4255696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345" y="2362200"/>
            <a:ext cx="7086600" cy="3785652"/>
          </a:xfrm>
          <a:prstGeom prst="rect">
            <a:avLst/>
          </a:prstGeom>
        </p:spPr>
        <p:txBody>
          <a:bodyPr wrap="square">
            <a:spAutoFit/>
          </a:bodyPr>
          <a:lstStyle/>
          <a:p>
            <a:r>
              <a:rPr lang="en-US" sz="1200" dirty="0"/>
              <a:t>The Email Notification feature is designed to provide users with an extra layer of communication during times of disruption. For each contact person contained within the contacts database of the system, we provide two distinct email data fields (business email/personal email). As a standard, when emails are sent from the system, the message is sent to both the recipient’s business email, as well as their personal email. This coverage helps to better ensure the message is successfully delivered to recipients even during times of disruption when the business email system might not be operational or possibly inaccessible to personnel.</a:t>
            </a:r>
            <a:br>
              <a:rPr lang="en-US" sz="1200" dirty="0"/>
            </a:br>
            <a:r>
              <a:rPr lang="en-US" sz="1200" dirty="0"/>
              <a:t/>
            </a:r>
            <a:br>
              <a:rPr lang="en-US" sz="1200" dirty="0"/>
            </a:br>
            <a:r>
              <a:rPr lang="en-US" sz="1200" dirty="0"/>
              <a:t>When sending an email through the system, user’s have the option of sending the message to a single individual, as well as sending a message to any predefined groups or teams created within their plans. The emails that are sent to recipients will be addressed as coming from </a:t>
            </a:r>
            <a:br>
              <a:rPr lang="en-US" sz="1200" dirty="0"/>
            </a:br>
            <a:r>
              <a:rPr lang="en-US" sz="1200" dirty="0"/>
              <a:t>"</a:t>
            </a:r>
            <a:r>
              <a:rPr lang="en-US" sz="1200" dirty="0">
                <a:hlinkClick r:id="rId2"/>
              </a:rPr>
              <a:t>notify@ ContinuityCU.com</a:t>
            </a:r>
            <a:r>
              <a:rPr lang="en-US" sz="1200" dirty="0"/>
              <a:t>" with a signature line at the conclusion of the message identifying the name of the specific sender and their email address. If a recipient replies directly to the message, the reply will be automatically redirected to the email address of the sender who sent the initial message.</a:t>
            </a:r>
            <a:br>
              <a:rPr lang="en-US" sz="1200" dirty="0"/>
            </a:br>
            <a:r>
              <a:rPr lang="en-US" sz="1200" dirty="0"/>
              <a:t/>
            </a:r>
            <a:br>
              <a:rPr lang="en-US" sz="1200" dirty="0"/>
            </a:br>
            <a:r>
              <a:rPr lang="en-US" sz="1200" dirty="0"/>
              <a:t>Finally, the Email Notification feature is powered independently by the ContinuityCU.com email system. Therefore, any email service outages that an organization might face can be circumvented through the use of the system. Simply stated, if users have access the internet, they can successfully access the Email Notification feature to communicate and/or access any part of their plans as necessary.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1075730"/>
            <a:ext cx="86296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2509" y="152400"/>
            <a:ext cx="8153400" cy="923330"/>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Email notifications </a:t>
            </a:r>
          </a:p>
          <a:p>
            <a:pPr algn="ctr"/>
            <a:r>
              <a:rPr lang="en-US" b="1" dirty="0" smtClean="0">
                <a:solidFill>
                  <a:schemeClr val="tx2">
                    <a:lumMod val="60000"/>
                    <a:lumOff val="40000"/>
                  </a:schemeClr>
                </a:solidFill>
              </a:rPr>
              <a:t>Only action for this section is to ensure that all your contacts have valid email addresses (business and personal)</a:t>
            </a:r>
          </a:p>
        </p:txBody>
      </p:sp>
    </p:spTree>
    <p:extLst>
      <p:ext uri="{BB962C8B-B14F-4D97-AF65-F5344CB8AC3E}">
        <p14:creationId xmlns:p14="http://schemas.microsoft.com/office/powerpoint/2010/main" val="2823790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98102"/>
            <a:ext cx="8153400" cy="923330"/>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File Archives</a:t>
            </a:r>
          </a:p>
          <a:p>
            <a:pPr algn="ctr"/>
            <a:r>
              <a:rPr lang="en-US" b="1" dirty="0" smtClean="0">
                <a:solidFill>
                  <a:schemeClr val="tx2">
                    <a:lumMod val="60000"/>
                    <a:lumOff val="40000"/>
                  </a:schemeClr>
                </a:solidFill>
              </a:rPr>
              <a:t>This works essentially like a remote drive</a:t>
            </a:r>
          </a:p>
          <a:p>
            <a:pPr algn="ctr"/>
            <a:r>
              <a:rPr lang="en-US" b="1" dirty="0" smtClean="0">
                <a:solidFill>
                  <a:schemeClr val="tx2">
                    <a:lumMod val="60000"/>
                    <a:lumOff val="40000"/>
                  </a:schemeClr>
                </a:solidFill>
              </a:rPr>
              <a:t>You can create a file structure by adding folders and then upload files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5439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1534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2209800" y="1143000"/>
            <a:ext cx="2971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flipH="1">
            <a:off x="5715000" y="1143000"/>
            <a:ext cx="1371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597728" y="1819275"/>
            <a:ext cx="3809999" cy="2862322"/>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These files are stored on a remote secure system separate from the university.  </a:t>
            </a:r>
          </a:p>
          <a:p>
            <a:pPr algn="ctr"/>
            <a:r>
              <a:rPr lang="en-US" b="1" dirty="0" smtClean="0">
                <a:solidFill>
                  <a:schemeClr val="tx2">
                    <a:lumMod val="60000"/>
                    <a:lumOff val="40000"/>
                  </a:schemeClr>
                </a:solidFill>
              </a:rPr>
              <a:t>You should put copies of electronic files that:</a:t>
            </a:r>
          </a:p>
          <a:p>
            <a:pPr algn="ctr"/>
            <a:endParaRPr lang="en-US" b="1" dirty="0" smtClean="0">
              <a:solidFill>
                <a:schemeClr val="tx2">
                  <a:lumMod val="60000"/>
                  <a:lumOff val="40000"/>
                </a:schemeClr>
              </a:solidFill>
            </a:endParaRPr>
          </a:p>
          <a:p>
            <a:pPr marL="285750" indent="-285750" algn="ctr">
              <a:buFont typeface="Wingdings" panose="05000000000000000000" pitchFamily="2" charset="2"/>
              <a:buChar char="q"/>
            </a:pPr>
            <a:r>
              <a:rPr lang="en-US" b="1" dirty="0" smtClean="0">
                <a:solidFill>
                  <a:schemeClr val="tx2">
                    <a:lumMod val="60000"/>
                    <a:lumOff val="40000"/>
                  </a:schemeClr>
                </a:solidFill>
              </a:rPr>
              <a:t>You need to do your job</a:t>
            </a:r>
          </a:p>
          <a:p>
            <a:pPr marL="285750" indent="-285750" algn="ctr">
              <a:buFont typeface="Wingdings" panose="05000000000000000000" pitchFamily="2" charset="2"/>
              <a:buChar char="q"/>
            </a:pPr>
            <a:r>
              <a:rPr lang="en-US" b="1" dirty="0" smtClean="0">
                <a:solidFill>
                  <a:schemeClr val="tx2">
                    <a:lumMod val="60000"/>
                    <a:lumOff val="40000"/>
                  </a:schemeClr>
                </a:solidFill>
              </a:rPr>
              <a:t>Need backed up </a:t>
            </a:r>
          </a:p>
          <a:p>
            <a:pPr marL="285750" indent="-285750" algn="ctr">
              <a:buFont typeface="Wingdings" panose="05000000000000000000" pitchFamily="2" charset="2"/>
              <a:buChar char="q"/>
            </a:pPr>
            <a:r>
              <a:rPr lang="en-US" b="1" dirty="0" smtClean="0">
                <a:solidFill>
                  <a:schemeClr val="tx2">
                    <a:lumMod val="60000"/>
                    <a:lumOff val="40000"/>
                  </a:schemeClr>
                </a:solidFill>
              </a:rPr>
              <a:t>Need access to if the university system was down</a:t>
            </a:r>
          </a:p>
        </p:txBody>
      </p:sp>
      <p:sp>
        <p:nvSpPr>
          <p:cNvPr id="10" name="TextBox 9"/>
          <p:cNvSpPr txBox="1"/>
          <p:nvPr/>
        </p:nvSpPr>
        <p:spPr>
          <a:xfrm>
            <a:off x="1828800" y="4716233"/>
            <a:ext cx="4419599" cy="1477328"/>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This system is a little unique in that a folder will not appear on this page unless it has a file in it (not in its subfolders).  The subfolders will appear to be under the wrong folder.</a:t>
            </a:r>
          </a:p>
        </p:txBody>
      </p:sp>
    </p:spTree>
    <p:extLst>
      <p:ext uri="{BB962C8B-B14F-4D97-AF65-F5344CB8AC3E}">
        <p14:creationId xmlns:p14="http://schemas.microsoft.com/office/powerpoint/2010/main" val="229526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82" y="203537"/>
            <a:ext cx="3176895" cy="369332"/>
          </a:xfrm>
          <a:prstGeom prst="rect">
            <a:avLst/>
          </a:prstGeom>
          <a:noFill/>
        </p:spPr>
        <p:txBody>
          <a:bodyPr wrap="none" rtlCol="0">
            <a:spAutoFit/>
          </a:bodyPr>
          <a:lstStyle/>
          <a:p>
            <a:r>
              <a:rPr lang="en-US" b="1" dirty="0" smtClean="0">
                <a:solidFill>
                  <a:schemeClr val="tx2">
                    <a:lumMod val="60000"/>
                    <a:lumOff val="40000"/>
                  </a:schemeClr>
                </a:solidFill>
              </a:rPr>
              <a:t>Let’s look at each section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95400" y="572869"/>
            <a:ext cx="7315200" cy="923330"/>
          </a:xfrm>
          <a:prstGeom prst="rect">
            <a:avLst/>
          </a:prstGeom>
          <a:solidFill>
            <a:schemeClr val="bg1"/>
          </a:solidFill>
        </p:spPr>
        <p:txBody>
          <a:bodyPr wrap="square" rtlCol="0">
            <a:spAutoFit/>
          </a:bodyPr>
          <a:lstStyle/>
          <a:p>
            <a:r>
              <a:rPr lang="en-US" b="1" dirty="0" smtClean="0">
                <a:solidFill>
                  <a:schemeClr val="tx2">
                    <a:lumMod val="60000"/>
                    <a:lumOff val="40000"/>
                  </a:schemeClr>
                </a:solidFill>
              </a:rPr>
              <a:t>Anytime you see a gold – click here – it will link you to a list that you can select from – generally you will not be able to free type in this area</a:t>
            </a:r>
            <a:endParaRPr lang="en-US" b="1" dirty="0">
              <a:solidFill>
                <a:schemeClr val="tx2">
                  <a:lumMod val="60000"/>
                  <a:lumOff val="40000"/>
                </a:schemeClr>
              </a:solidFill>
            </a:endParaRPr>
          </a:p>
        </p:txBody>
      </p:sp>
      <p:cxnSp>
        <p:nvCxnSpPr>
          <p:cNvPr id="5" name="Straight Arrow Connector 4"/>
          <p:cNvCxnSpPr/>
          <p:nvPr/>
        </p:nvCxnSpPr>
        <p:spPr>
          <a:xfrm flipH="1">
            <a:off x="5791200" y="1219200"/>
            <a:ext cx="762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6096000" y="1219200"/>
            <a:ext cx="14478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7292109" y="2819400"/>
            <a:ext cx="1295400" cy="1200329"/>
          </a:xfrm>
          <a:prstGeom prst="rect">
            <a:avLst/>
          </a:prstGeom>
          <a:noFill/>
        </p:spPr>
        <p:txBody>
          <a:bodyPr wrap="square" rtlCol="0">
            <a:spAutoFit/>
          </a:bodyPr>
          <a:lstStyle/>
          <a:p>
            <a:r>
              <a:rPr lang="en-US" b="1" dirty="0" smtClean="0">
                <a:solidFill>
                  <a:schemeClr val="tx2">
                    <a:lumMod val="60000"/>
                    <a:lumOff val="40000"/>
                  </a:schemeClr>
                </a:solidFill>
              </a:rPr>
              <a:t>These are open text typing boxes</a:t>
            </a:r>
            <a:endParaRPr lang="en-US" b="1" dirty="0">
              <a:solidFill>
                <a:schemeClr val="tx2">
                  <a:lumMod val="60000"/>
                  <a:lumOff val="40000"/>
                </a:schemeClr>
              </a:solidFill>
            </a:endParaRPr>
          </a:p>
        </p:txBody>
      </p:sp>
      <p:cxnSp>
        <p:nvCxnSpPr>
          <p:cNvPr id="12" name="Straight Arrow Connector 11"/>
          <p:cNvCxnSpPr/>
          <p:nvPr/>
        </p:nvCxnSpPr>
        <p:spPr>
          <a:xfrm flipH="1">
            <a:off x="6781800" y="3276600"/>
            <a:ext cx="51030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6629400" y="3733800"/>
            <a:ext cx="7620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6" y="1524000"/>
            <a:ext cx="80772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81953"/>
            <a:ext cx="8153400" cy="646331"/>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This is a discussion forum where you can post things and people can respond to them.  You can control how many posts you are seeing</a:t>
            </a:r>
          </a:p>
        </p:txBody>
      </p:sp>
      <p:cxnSp>
        <p:nvCxnSpPr>
          <p:cNvPr id="3" name="Straight Arrow Connector 2"/>
          <p:cNvCxnSpPr/>
          <p:nvPr/>
        </p:nvCxnSpPr>
        <p:spPr>
          <a:xfrm>
            <a:off x="7924800" y="928284"/>
            <a:ext cx="304800" cy="9005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7523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5669"/>
            <a:ext cx="8153400" cy="923330"/>
          </a:xfrm>
          <a:prstGeom prst="rect">
            <a:avLst/>
          </a:prstGeom>
          <a:noFill/>
          <a:ln w="3175">
            <a:solidFill>
              <a:schemeClr val="tx1"/>
            </a:solidFill>
          </a:ln>
        </p:spPr>
        <p:txBody>
          <a:bodyPr wrap="square" rtlCol="0">
            <a:spAutoFit/>
          </a:bodyPr>
          <a:lstStyle/>
          <a:p>
            <a:pPr algn="ctr"/>
            <a:r>
              <a:rPr lang="en-US" b="1" dirty="0" smtClean="0">
                <a:solidFill>
                  <a:schemeClr val="tx2">
                    <a:lumMod val="60000"/>
                    <a:lumOff val="40000"/>
                  </a:schemeClr>
                </a:solidFill>
              </a:rPr>
              <a:t>This is where you can see how all of the information that you have been inputting will fit into the report/plan format.  You can view it in 3 formats and save it in a Word or Excel format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3058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4572000" y="983673"/>
            <a:ext cx="2750127" cy="13785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5486400" y="983673"/>
            <a:ext cx="2667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47580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040" y="754704"/>
            <a:ext cx="7348538" cy="530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2937458"/>
            <a:ext cx="4800600" cy="1477328"/>
          </a:xfrm>
          <a:prstGeom prst="rect">
            <a:avLst/>
          </a:prstGeom>
          <a:noFill/>
          <a:ln w="3175">
            <a:solidFill>
              <a:schemeClr val="tx1"/>
            </a:solidFill>
          </a:ln>
        </p:spPr>
        <p:txBody>
          <a:bodyPr wrap="square" rtlCol="0">
            <a:spAutoFit/>
          </a:bodyPr>
          <a:lstStyle/>
          <a:p>
            <a:r>
              <a:rPr lang="en-US" b="1" dirty="0" smtClean="0">
                <a:solidFill>
                  <a:schemeClr val="tx2">
                    <a:lumMod val="60000"/>
                    <a:lumOff val="40000"/>
                  </a:schemeClr>
                </a:solidFill>
              </a:rPr>
              <a:t>Key campus personnel,  department heads, etc. have been preloaded into the database – you can import these contacts by selecting this button and then selecting the individuals you want to add</a:t>
            </a:r>
            <a:endParaRPr lang="en-US" b="1" dirty="0">
              <a:solidFill>
                <a:schemeClr val="tx2">
                  <a:lumMod val="60000"/>
                  <a:lumOff val="40000"/>
                </a:schemeClr>
              </a:solidFill>
            </a:endParaRPr>
          </a:p>
        </p:txBody>
      </p:sp>
      <p:sp>
        <p:nvSpPr>
          <p:cNvPr id="2" name="TextBox 1"/>
          <p:cNvSpPr txBox="1"/>
          <p:nvPr/>
        </p:nvSpPr>
        <p:spPr>
          <a:xfrm>
            <a:off x="397164" y="115669"/>
            <a:ext cx="8229600" cy="646331"/>
          </a:xfrm>
          <a:prstGeom prst="rect">
            <a:avLst/>
          </a:prstGeom>
          <a:noFill/>
          <a:ln w="3175">
            <a:solidFill>
              <a:schemeClr val="tx1"/>
            </a:solidFill>
          </a:ln>
        </p:spPr>
        <p:txBody>
          <a:bodyPr wrap="square" rtlCol="0">
            <a:spAutoFit/>
          </a:bodyPr>
          <a:lstStyle/>
          <a:p>
            <a:r>
              <a:rPr lang="en-US" b="1" dirty="0" smtClean="0">
                <a:solidFill>
                  <a:schemeClr val="tx2">
                    <a:lumMod val="60000"/>
                    <a:lumOff val="40000"/>
                  </a:schemeClr>
                </a:solidFill>
              </a:rPr>
              <a:t>In order for you to be able to link to people in other locations within your plan, they have to be listed here.</a:t>
            </a:r>
          </a:p>
        </p:txBody>
      </p:sp>
      <p:cxnSp>
        <p:nvCxnSpPr>
          <p:cNvPr id="5" name="Straight Arrow Connector 4"/>
          <p:cNvCxnSpPr/>
          <p:nvPr/>
        </p:nvCxnSpPr>
        <p:spPr>
          <a:xfrm flipV="1">
            <a:off x="1524000" y="2667000"/>
            <a:ext cx="762000" cy="2704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1371600" y="4495800"/>
            <a:ext cx="2514600" cy="1477328"/>
          </a:xfrm>
          <a:prstGeom prst="rect">
            <a:avLst/>
          </a:prstGeom>
          <a:noFill/>
        </p:spPr>
        <p:txBody>
          <a:bodyPr wrap="square" rtlCol="0">
            <a:spAutoFit/>
          </a:bodyPr>
          <a:lstStyle/>
          <a:p>
            <a:pPr algn="ctr"/>
            <a:r>
              <a:rPr lang="en-US" b="1" dirty="0" smtClean="0">
                <a:solidFill>
                  <a:srgbClr val="FF0000"/>
                </a:solidFill>
              </a:rPr>
              <a:t>Before adding individuals check to see if they are already in the database</a:t>
            </a:r>
            <a:endParaRPr lang="en-US" b="1" dirty="0">
              <a:solidFill>
                <a:srgbClr val="FF0000"/>
              </a:solidFill>
            </a:endParaRPr>
          </a:p>
        </p:txBody>
      </p:sp>
      <p:sp>
        <p:nvSpPr>
          <p:cNvPr id="8" name="TextBox 7"/>
          <p:cNvSpPr txBox="1"/>
          <p:nvPr/>
        </p:nvSpPr>
        <p:spPr>
          <a:xfrm>
            <a:off x="318655" y="990600"/>
            <a:ext cx="1896918" cy="1477328"/>
          </a:xfrm>
          <a:prstGeom prst="rect">
            <a:avLst/>
          </a:prstGeom>
          <a:noFill/>
          <a:ln w="3175">
            <a:solidFill>
              <a:schemeClr val="tx1"/>
            </a:solidFill>
          </a:ln>
        </p:spPr>
        <p:txBody>
          <a:bodyPr wrap="square" rtlCol="0">
            <a:spAutoFit/>
          </a:bodyPr>
          <a:lstStyle/>
          <a:p>
            <a:r>
              <a:rPr lang="en-US" b="1" dirty="0" smtClean="0">
                <a:solidFill>
                  <a:schemeClr val="tx2">
                    <a:lumMod val="60000"/>
                    <a:lumOff val="40000"/>
                  </a:schemeClr>
                </a:solidFill>
              </a:rPr>
              <a:t>Add a contact, department or division by selecting these buttons</a:t>
            </a:r>
            <a:endParaRPr lang="en-US" b="1" dirty="0">
              <a:solidFill>
                <a:schemeClr val="tx2">
                  <a:lumMod val="60000"/>
                  <a:lumOff val="40000"/>
                </a:schemeClr>
              </a:solidFill>
            </a:endParaRPr>
          </a:p>
        </p:txBody>
      </p:sp>
      <p:cxnSp>
        <p:nvCxnSpPr>
          <p:cNvPr id="9" name="Straight Arrow Connector 8"/>
          <p:cNvCxnSpPr/>
          <p:nvPr/>
        </p:nvCxnSpPr>
        <p:spPr>
          <a:xfrm>
            <a:off x="2057400" y="1729264"/>
            <a:ext cx="304800" cy="2519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2057400" y="1729264"/>
            <a:ext cx="304800" cy="4805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2057400" y="1729264"/>
            <a:ext cx="304800" cy="7386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3513282" y="1854200"/>
            <a:ext cx="1896918" cy="830997"/>
          </a:xfrm>
          <a:prstGeom prst="rect">
            <a:avLst/>
          </a:prstGeom>
          <a:noFill/>
          <a:ln w="3175">
            <a:solidFill>
              <a:schemeClr val="tx1"/>
            </a:solidFill>
          </a:ln>
        </p:spPr>
        <p:txBody>
          <a:bodyPr wrap="square" rtlCol="0">
            <a:spAutoFit/>
          </a:bodyPr>
          <a:lstStyle/>
          <a:p>
            <a:r>
              <a:rPr lang="en-US" sz="1200" b="1" dirty="0" smtClean="0">
                <a:solidFill>
                  <a:schemeClr val="tx2">
                    <a:lumMod val="60000"/>
                    <a:lumOff val="40000"/>
                  </a:schemeClr>
                </a:solidFill>
              </a:rPr>
              <a:t>The search button allows you to locate someone listed on your contact list</a:t>
            </a:r>
            <a:endParaRPr lang="en-US" sz="1200" b="1" dirty="0">
              <a:solidFill>
                <a:schemeClr val="tx2">
                  <a:lumMod val="60000"/>
                  <a:lumOff val="40000"/>
                </a:schemeClr>
              </a:solidFill>
            </a:endParaRPr>
          </a:p>
        </p:txBody>
      </p:sp>
      <p:cxnSp>
        <p:nvCxnSpPr>
          <p:cNvPr id="16" name="Straight Arrow Connector 15"/>
          <p:cNvCxnSpPr/>
          <p:nvPr/>
        </p:nvCxnSpPr>
        <p:spPr>
          <a:xfrm flipH="1" flipV="1">
            <a:off x="3733800" y="1729264"/>
            <a:ext cx="457200" cy="1249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8507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975" y="645349"/>
            <a:ext cx="7348538" cy="530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914400"/>
            <a:ext cx="4800600" cy="2031325"/>
          </a:xfrm>
          <a:prstGeom prst="rect">
            <a:avLst/>
          </a:prstGeom>
          <a:solidFill>
            <a:schemeClr val="bg1"/>
          </a:solidFill>
          <a:ln w="3175">
            <a:solidFill>
              <a:schemeClr val="tx1"/>
            </a:solidFill>
          </a:ln>
        </p:spPr>
        <p:txBody>
          <a:bodyPr wrap="square" rtlCol="0">
            <a:spAutoFit/>
          </a:bodyPr>
          <a:lstStyle/>
          <a:p>
            <a:r>
              <a:rPr lang="en-US" b="1" dirty="0" smtClean="0">
                <a:solidFill>
                  <a:srgbClr val="FF0000"/>
                </a:solidFill>
              </a:rPr>
              <a:t>If you need to make changes to anyone who has a * beside their name (loaded from the master data)- send this information to Emergency Management  </a:t>
            </a:r>
            <a:r>
              <a:rPr lang="en-US" b="1" dirty="0" smtClean="0">
                <a:solidFill>
                  <a:srgbClr val="FF0000"/>
                </a:solidFill>
                <a:hlinkClick r:id="rId3"/>
              </a:rPr>
              <a:t>eprepare@uccs.edu</a:t>
            </a:r>
            <a:r>
              <a:rPr lang="en-US" b="1" dirty="0" smtClean="0">
                <a:solidFill>
                  <a:srgbClr val="FF0000"/>
                </a:solidFill>
              </a:rPr>
              <a:t> so we can update the Master data file</a:t>
            </a:r>
          </a:p>
          <a:p>
            <a:endParaRPr lang="en-US" b="1" dirty="0">
              <a:solidFill>
                <a:schemeClr val="tx2">
                  <a:lumMod val="60000"/>
                  <a:lumOff val="40000"/>
                </a:schemeClr>
              </a:solidFill>
            </a:endParaRPr>
          </a:p>
        </p:txBody>
      </p:sp>
      <p:cxnSp>
        <p:nvCxnSpPr>
          <p:cNvPr id="5" name="Straight Arrow Connector 4"/>
          <p:cNvCxnSpPr/>
          <p:nvPr/>
        </p:nvCxnSpPr>
        <p:spPr>
          <a:xfrm>
            <a:off x="4648200" y="2362200"/>
            <a:ext cx="1066800" cy="3352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Rectangle 3"/>
          <p:cNvSpPr/>
          <p:nvPr/>
        </p:nvSpPr>
        <p:spPr>
          <a:xfrm>
            <a:off x="533400" y="3581400"/>
            <a:ext cx="4343400" cy="2492990"/>
          </a:xfrm>
          <a:prstGeom prst="rect">
            <a:avLst/>
          </a:prstGeom>
          <a:ln>
            <a:solidFill>
              <a:schemeClr val="tx1"/>
            </a:solidFill>
          </a:ln>
        </p:spPr>
        <p:txBody>
          <a:bodyPr wrap="square">
            <a:spAutoFit/>
          </a:bodyPr>
          <a:lstStyle/>
          <a:p>
            <a:r>
              <a:rPr lang="en-US" sz="1200" b="1" dirty="0" smtClean="0">
                <a:solidFill>
                  <a:schemeClr val="tx2">
                    <a:lumMod val="60000"/>
                    <a:lumOff val="40000"/>
                  </a:schemeClr>
                </a:solidFill>
              </a:rPr>
              <a:t>If </a:t>
            </a:r>
            <a:r>
              <a:rPr lang="en-US" sz="1200" b="1" dirty="0">
                <a:solidFill>
                  <a:schemeClr val="tx2">
                    <a:lumMod val="60000"/>
                    <a:lumOff val="40000"/>
                  </a:schemeClr>
                </a:solidFill>
              </a:rPr>
              <a:t>you have a large organization (Example: 50+ Personnel), it is not necessary to type all 50 people into the Contacts Database. As a suggestion, </a:t>
            </a:r>
            <a:r>
              <a:rPr lang="en-US" sz="1200" b="1" u="sng" dirty="0">
                <a:solidFill>
                  <a:schemeClr val="tx2">
                    <a:lumMod val="60000"/>
                    <a:lumOff val="40000"/>
                  </a:schemeClr>
                </a:solidFill>
              </a:rPr>
              <a:t>only add those personnel who are directly mentioned within the plan </a:t>
            </a:r>
            <a:r>
              <a:rPr lang="en-US" sz="1200" b="1" dirty="0">
                <a:solidFill>
                  <a:schemeClr val="tx2">
                    <a:lumMod val="60000"/>
                    <a:lumOff val="40000"/>
                  </a:schemeClr>
                </a:solidFill>
              </a:rPr>
              <a:t>to the Contacts Database. The other personnel and their contact information can be easily managed by uploading a spreadsheet to the FILE ARCHIVE section of the system. Using this approach, you can easily update your organizations Personnel information on a timely schedule by deleting the old spreadsheet and uploading the new, thereby alleviating the need to constantly update the Contacts Database to keep up with turnover in your organization</a:t>
            </a:r>
          </a:p>
        </p:txBody>
      </p:sp>
    </p:spTree>
    <p:extLst>
      <p:ext uri="{BB962C8B-B14F-4D97-AF65-F5344CB8AC3E}">
        <p14:creationId xmlns:p14="http://schemas.microsoft.com/office/powerpoint/2010/main" val="120343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0" y="115669"/>
            <a:ext cx="3902364" cy="4524315"/>
          </a:xfrm>
          <a:prstGeom prst="rect">
            <a:avLst/>
          </a:prstGeom>
          <a:noFill/>
        </p:spPr>
        <p:txBody>
          <a:bodyPr wrap="square" rtlCol="0">
            <a:spAutoFit/>
          </a:bodyPr>
          <a:lstStyle/>
          <a:p>
            <a:r>
              <a:rPr lang="en-US" dirty="0" smtClean="0">
                <a:solidFill>
                  <a:srgbClr val="FF0000"/>
                </a:solidFill>
              </a:rPr>
              <a:t>To add – edit – delete a department or division</a:t>
            </a:r>
          </a:p>
          <a:p>
            <a:pPr marL="285750" indent="-285750">
              <a:buFont typeface="Wingdings" pitchFamily="2" charset="2"/>
              <a:buChar char="q"/>
            </a:pPr>
            <a:r>
              <a:rPr lang="en-US" dirty="0" smtClean="0"/>
              <a:t>simply click the associated button</a:t>
            </a:r>
          </a:p>
          <a:p>
            <a:pPr marL="285750" indent="-285750">
              <a:buFont typeface="Wingdings" pitchFamily="2" charset="2"/>
              <a:buChar char="q"/>
            </a:pPr>
            <a:r>
              <a:rPr lang="en-US" dirty="0" smtClean="0"/>
              <a:t>a screen will pop-up</a:t>
            </a:r>
          </a:p>
          <a:p>
            <a:pPr marL="285750" indent="-285750">
              <a:buFont typeface="Wingdings" pitchFamily="2" charset="2"/>
              <a:buChar char="q"/>
            </a:pPr>
            <a:r>
              <a:rPr lang="en-US" dirty="0" smtClean="0"/>
              <a:t>enter the desired information </a:t>
            </a:r>
          </a:p>
          <a:p>
            <a:pPr marL="285750" indent="-285750">
              <a:buFont typeface="Wingdings" pitchFamily="2" charset="2"/>
              <a:buChar char="q"/>
            </a:pPr>
            <a:r>
              <a:rPr lang="en-US" dirty="0" smtClean="0"/>
              <a:t>Click plus (+) – keep repeating this until all departments/divisions have been added</a:t>
            </a:r>
          </a:p>
          <a:p>
            <a:pPr marL="285750" indent="-285750">
              <a:buFont typeface="Wingdings" pitchFamily="2" charset="2"/>
              <a:buChar char="q"/>
            </a:pPr>
            <a:r>
              <a:rPr lang="en-US" dirty="0" smtClean="0"/>
              <a:t>click save</a:t>
            </a:r>
          </a:p>
          <a:p>
            <a:pPr marL="285750" indent="-285750">
              <a:buFont typeface="Wingdings" pitchFamily="2" charset="2"/>
              <a:buChar char="q"/>
            </a:pPr>
            <a:r>
              <a:rPr lang="en-US" dirty="0" smtClean="0"/>
              <a:t>clicking the close button – closes the screen without keeping any edits (</a:t>
            </a:r>
            <a:r>
              <a:rPr lang="en-US" dirty="0" smtClean="0">
                <a:solidFill>
                  <a:srgbClr val="FF0000"/>
                </a:solidFill>
              </a:rPr>
              <a:t>deletes and adds are kept</a:t>
            </a:r>
            <a:r>
              <a:rPr lang="en-US" dirty="0" smtClean="0"/>
              <a:t>)</a:t>
            </a:r>
          </a:p>
          <a:p>
            <a:pPr marL="285750" indent="-285750">
              <a:buFont typeface="Wingdings" pitchFamily="2" charset="2"/>
              <a:buChar char="q"/>
            </a:pPr>
            <a:r>
              <a:rPr lang="en-US" dirty="0" smtClean="0"/>
              <a:t>To delete a department/division – use the red x – you can only delete a grouping which has no contacts under 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04" y="914400"/>
            <a:ext cx="432175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6" y="3962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2971800" y="1447800"/>
            <a:ext cx="1905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114800" y="914400"/>
            <a:ext cx="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343400" y="16002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a:off x="1524000" y="2514600"/>
            <a:ext cx="335280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2895600" y="2819400"/>
            <a:ext cx="1981200" cy="1266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flipV="1">
            <a:off x="4343400" y="2514600"/>
            <a:ext cx="533400" cy="9380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5039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8991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115669"/>
            <a:ext cx="7940964" cy="2585323"/>
          </a:xfrm>
          <a:prstGeom prst="rect">
            <a:avLst/>
          </a:prstGeom>
          <a:noFill/>
        </p:spPr>
        <p:txBody>
          <a:bodyPr wrap="square" rtlCol="0">
            <a:spAutoFit/>
          </a:bodyPr>
          <a:lstStyle/>
          <a:p>
            <a:r>
              <a:rPr lang="en-US" dirty="0" smtClean="0">
                <a:solidFill>
                  <a:srgbClr val="FF0000"/>
                </a:solidFill>
              </a:rPr>
              <a:t>To add – edit – delete a contact</a:t>
            </a:r>
          </a:p>
          <a:p>
            <a:pPr marL="285750" indent="-285750">
              <a:buFont typeface="Wingdings" pitchFamily="2" charset="2"/>
              <a:buChar char="q"/>
            </a:pPr>
            <a:r>
              <a:rPr lang="en-US" dirty="0" smtClean="0"/>
              <a:t>simply click the associated button</a:t>
            </a:r>
          </a:p>
          <a:p>
            <a:pPr marL="285750" indent="-285750">
              <a:buFont typeface="Wingdings" pitchFamily="2" charset="2"/>
              <a:buChar char="q"/>
            </a:pPr>
            <a:r>
              <a:rPr lang="en-US" dirty="0" smtClean="0"/>
              <a:t>a screen will pop-up</a:t>
            </a:r>
          </a:p>
          <a:p>
            <a:pPr marL="285750" indent="-285750">
              <a:buFont typeface="Wingdings" pitchFamily="2" charset="2"/>
              <a:buChar char="q"/>
            </a:pPr>
            <a:r>
              <a:rPr lang="en-US" dirty="0" smtClean="0"/>
              <a:t>enter the desired information </a:t>
            </a:r>
          </a:p>
          <a:p>
            <a:pPr marL="285750" indent="-285750">
              <a:buFont typeface="Wingdings" pitchFamily="2" charset="2"/>
              <a:buChar char="q"/>
            </a:pPr>
            <a:r>
              <a:rPr lang="en-US" dirty="0" smtClean="0"/>
              <a:t>click save</a:t>
            </a:r>
          </a:p>
          <a:p>
            <a:pPr marL="285750" indent="-285750">
              <a:buFont typeface="Wingdings" pitchFamily="2" charset="2"/>
              <a:buChar char="q"/>
            </a:pPr>
            <a:r>
              <a:rPr lang="en-US" dirty="0" smtClean="0"/>
              <a:t>To delete a contact – select delete – only appears when editing a contact</a:t>
            </a:r>
          </a:p>
          <a:p>
            <a:pPr marL="285750" indent="-285750">
              <a:buFont typeface="Wingdings" pitchFamily="2" charset="2"/>
              <a:buChar char="q"/>
            </a:pPr>
            <a:r>
              <a:rPr lang="en-US" dirty="0" smtClean="0"/>
              <a:t>To exit without entering a contact – select any gold colored tab at the top of the screen</a:t>
            </a:r>
          </a:p>
          <a:p>
            <a:pPr marL="285750" indent="-285750">
              <a:buFont typeface="Wingdings" pitchFamily="2" charset="2"/>
              <a:buChar char="q"/>
            </a:pPr>
            <a:r>
              <a:rPr lang="en-US" dirty="0" smtClean="0"/>
              <a:t>Use pull-downs when they are present</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95" y="2743200"/>
            <a:ext cx="88582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2057400" y="1447800"/>
            <a:ext cx="3733800" cy="449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6515100" y="2047875"/>
            <a:ext cx="60960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5029200" y="2590800"/>
            <a:ext cx="304800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03374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5725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7164" y="115669"/>
            <a:ext cx="8229600" cy="923330"/>
          </a:xfrm>
          <a:prstGeom prst="rect">
            <a:avLst/>
          </a:prstGeom>
          <a:noFill/>
          <a:ln w="3175">
            <a:solidFill>
              <a:schemeClr val="tx1"/>
            </a:solidFill>
          </a:ln>
        </p:spPr>
        <p:txBody>
          <a:bodyPr wrap="square" rtlCol="0">
            <a:spAutoFit/>
          </a:bodyPr>
          <a:lstStyle/>
          <a:p>
            <a:r>
              <a:rPr lang="en-US" b="1" dirty="0" smtClean="0">
                <a:solidFill>
                  <a:schemeClr val="tx2">
                    <a:lumMod val="60000"/>
                    <a:lumOff val="40000"/>
                  </a:schemeClr>
                </a:solidFill>
              </a:rPr>
              <a:t>TEAMS – </a:t>
            </a:r>
          </a:p>
          <a:p>
            <a:r>
              <a:rPr lang="en-US" b="1" dirty="0" smtClean="0">
                <a:solidFill>
                  <a:schemeClr val="tx2">
                    <a:lumMod val="60000"/>
                    <a:lumOff val="40000"/>
                  </a:schemeClr>
                </a:solidFill>
              </a:rPr>
              <a:t>The executive team is set at the </a:t>
            </a:r>
            <a:r>
              <a:rPr lang="en-US" b="1" dirty="0" smtClean="0">
                <a:solidFill>
                  <a:schemeClr val="tx2">
                    <a:lumMod val="60000"/>
                    <a:lumOff val="40000"/>
                  </a:schemeClr>
                </a:solidFill>
              </a:rPr>
              <a:t>master</a:t>
            </a:r>
            <a:r>
              <a:rPr lang="en-US" b="1" dirty="0" smtClean="0">
                <a:solidFill>
                  <a:schemeClr val="tx2">
                    <a:lumMod val="60000"/>
                    <a:lumOff val="40000"/>
                  </a:schemeClr>
                </a:solidFill>
              </a:rPr>
              <a:t> </a:t>
            </a:r>
            <a:r>
              <a:rPr lang="en-US" b="1" dirty="0" smtClean="0">
                <a:solidFill>
                  <a:schemeClr val="tx2">
                    <a:lumMod val="60000"/>
                    <a:lumOff val="40000"/>
                  </a:schemeClr>
                </a:solidFill>
              </a:rPr>
              <a:t>level and you cannot change this or add members to that team</a:t>
            </a:r>
          </a:p>
        </p:txBody>
      </p:sp>
      <p:cxnSp>
        <p:nvCxnSpPr>
          <p:cNvPr id="3" name="Straight Arrow Connector 2"/>
          <p:cNvCxnSpPr/>
          <p:nvPr/>
        </p:nvCxnSpPr>
        <p:spPr>
          <a:xfrm>
            <a:off x="4667250" y="762000"/>
            <a:ext cx="3790950" cy="16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228600" y="914400"/>
            <a:ext cx="5334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2606964" y="3886200"/>
            <a:ext cx="6019800" cy="1754326"/>
          </a:xfrm>
          <a:prstGeom prst="rect">
            <a:avLst/>
          </a:prstGeom>
          <a:solidFill>
            <a:schemeClr val="bg1"/>
          </a:solidFill>
          <a:ln w="3175">
            <a:solidFill>
              <a:schemeClr val="tx1"/>
            </a:solidFill>
          </a:ln>
        </p:spPr>
        <p:txBody>
          <a:bodyPr wrap="square" rtlCol="0">
            <a:spAutoFit/>
          </a:bodyPr>
          <a:lstStyle/>
          <a:p>
            <a:r>
              <a:rPr lang="en-US" b="1" dirty="0" smtClean="0">
                <a:solidFill>
                  <a:schemeClr val="tx2">
                    <a:lumMod val="60000"/>
                    <a:lumOff val="40000"/>
                  </a:schemeClr>
                </a:solidFill>
              </a:rPr>
              <a:t>The relocation – support – planning teams are suggested teams – you can add members to these teams or delete these teams – you can also add additional teams</a:t>
            </a:r>
          </a:p>
          <a:p>
            <a:endParaRPr lang="en-US" b="1" dirty="0">
              <a:solidFill>
                <a:schemeClr val="tx2">
                  <a:lumMod val="60000"/>
                  <a:lumOff val="40000"/>
                </a:schemeClr>
              </a:solidFill>
            </a:endParaRPr>
          </a:p>
          <a:p>
            <a:endParaRPr lang="en-US" b="1" dirty="0" smtClean="0">
              <a:solidFill>
                <a:schemeClr val="tx2">
                  <a:lumMod val="60000"/>
                  <a:lumOff val="40000"/>
                </a:schemeClr>
              </a:solidFill>
            </a:endParaRPr>
          </a:p>
        </p:txBody>
      </p:sp>
      <p:cxnSp>
        <p:nvCxnSpPr>
          <p:cNvPr id="13" name="Straight Arrow Connector 12"/>
          <p:cNvCxnSpPr/>
          <p:nvPr/>
        </p:nvCxnSpPr>
        <p:spPr>
          <a:xfrm flipV="1">
            <a:off x="4343400" y="1676400"/>
            <a:ext cx="76200" cy="2209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5105400" y="1676400"/>
            <a:ext cx="152400" cy="2209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67430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OP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COOP TRAINING</Template>
  <TotalTime>77</TotalTime>
  <Words>2312</Words>
  <Application>Microsoft Office PowerPoint</Application>
  <PresentationFormat>On-screen Show (4:3)</PresentationFormat>
  <Paragraphs>162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COOP TRAINING</vt:lpstr>
      <vt:lpstr> Continuity of Operations Planning (COOP)</vt:lpstr>
      <vt:lpstr>Opening 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Colorado Colorado Springs  Office of Emergency Management  Continuity of Operations Plan Training</dc:title>
  <dc:creator>user</dc:creator>
  <cp:lastModifiedBy>user</cp:lastModifiedBy>
  <cp:revision>7</cp:revision>
  <dcterms:created xsi:type="dcterms:W3CDTF">2013-08-28T14:41:07Z</dcterms:created>
  <dcterms:modified xsi:type="dcterms:W3CDTF">2014-04-04T17:01:43Z</dcterms:modified>
</cp:coreProperties>
</file>